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78" r:id="rId14"/>
    <p:sldId id="279"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9" tIns="46590" rIns="93179" bIns="46590"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9" tIns="46590" rIns="93179" bIns="46590" rtlCol="0"/>
          <a:lstStyle>
            <a:lvl1pPr algn="r">
              <a:defRPr sz="1200"/>
            </a:lvl1pPr>
          </a:lstStyle>
          <a:p>
            <a:fld id="{6ADFA645-31CC-4200-B14B-85C657C75228}" type="datetimeFigureOut">
              <a:rPr lang="en-US" smtClean="0"/>
              <a:t>4/18/2016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9" tIns="46590" rIns="93179" bIns="46590"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9" tIns="46590" rIns="93179" bIns="46590" rtlCol="0" anchor="b"/>
          <a:lstStyle>
            <a:lvl1pPr algn="r">
              <a:defRPr sz="1200"/>
            </a:lvl1pPr>
          </a:lstStyle>
          <a:p>
            <a:fld id="{634046DE-CB5C-4C17-83E0-6F28FC58CB0F}" type="slidenum">
              <a:rPr lang="en-US" smtClean="0"/>
              <a:t>‹#›</a:t>
            </a:fld>
            <a:endParaRPr lang="en-US"/>
          </a:p>
        </p:txBody>
      </p:sp>
    </p:spTree>
    <p:extLst>
      <p:ext uri="{BB962C8B-B14F-4D97-AF65-F5344CB8AC3E}">
        <p14:creationId xmlns:p14="http://schemas.microsoft.com/office/powerpoint/2010/main" val="24323885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9" tIns="46590" rIns="93179" bIns="46590"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9" tIns="46590" rIns="93179" bIns="46590" rtlCol="0"/>
          <a:lstStyle>
            <a:lvl1pPr algn="r">
              <a:defRPr sz="1200"/>
            </a:lvl1pPr>
          </a:lstStyle>
          <a:p>
            <a:fld id="{3BD689CD-1396-4285-926E-78548002AFC0}" type="datetimeFigureOut">
              <a:rPr lang="en-US" smtClean="0"/>
              <a:t>4/18/2016</a:t>
            </a:fld>
            <a:endParaRPr lang="en-US"/>
          </a:p>
        </p:txBody>
      </p:sp>
      <p:sp>
        <p:nvSpPr>
          <p:cNvPr id="4" name="Slide Image Placeholder 3"/>
          <p:cNvSpPr>
            <a:spLocks noGrp="1" noRot="1" noChangeAspect="1"/>
          </p:cNvSpPr>
          <p:nvPr>
            <p:ph type="sldImg" idx="2"/>
          </p:nvPr>
        </p:nvSpPr>
        <p:spPr>
          <a:xfrm>
            <a:off x="1182688" y="696913"/>
            <a:ext cx="4646612" cy="3486150"/>
          </a:xfrm>
          <a:prstGeom prst="rect">
            <a:avLst/>
          </a:prstGeom>
          <a:noFill/>
          <a:ln w="12700">
            <a:solidFill>
              <a:prstClr val="black"/>
            </a:solidFill>
          </a:ln>
        </p:spPr>
        <p:txBody>
          <a:bodyPr vert="horz" lIns="93179" tIns="46590" rIns="93179" bIns="46590" rtlCol="0" anchor="ctr"/>
          <a:lstStyle/>
          <a:p>
            <a:endParaRPr lang="en-US"/>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79" tIns="46590" rIns="93179" bIns="4659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9" tIns="46590" rIns="93179" bIns="4659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9" tIns="46590" rIns="93179" bIns="46590" rtlCol="0" anchor="b"/>
          <a:lstStyle>
            <a:lvl1pPr algn="r">
              <a:defRPr sz="1200"/>
            </a:lvl1pPr>
          </a:lstStyle>
          <a:p>
            <a:fld id="{B4CE9815-8EE0-4FC1-A733-6F36C52E755B}" type="slidenum">
              <a:rPr lang="en-US" smtClean="0"/>
              <a:t>‹#›</a:t>
            </a:fld>
            <a:endParaRPr lang="en-US"/>
          </a:p>
        </p:txBody>
      </p:sp>
    </p:spTree>
    <p:extLst>
      <p:ext uri="{BB962C8B-B14F-4D97-AF65-F5344CB8AC3E}">
        <p14:creationId xmlns:p14="http://schemas.microsoft.com/office/powerpoint/2010/main" val="1026888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9BA508-AD2D-4D18-98A3-223D97F62E56}"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413759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CE9815-8EE0-4FC1-A733-6F36C52E755B}" type="slidenum">
              <a:rPr lang="en-US" smtClean="0"/>
              <a:t>13</a:t>
            </a:fld>
            <a:endParaRPr lang="en-US"/>
          </a:p>
        </p:txBody>
      </p:sp>
    </p:spTree>
    <p:extLst>
      <p:ext uri="{BB962C8B-B14F-4D97-AF65-F5344CB8AC3E}">
        <p14:creationId xmlns:p14="http://schemas.microsoft.com/office/powerpoint/2010/main" val="2101748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B9F06B7-87E0-4E6A-926A-D1F4F478682C}" type="datetime1">
              <a:rPr lang="en-US" smtClean="0">
                <a:solidFill>
                  <a:srgbClr val="E7DEC9">
                    <a:shade val="50000"/>
                    <a:satMod val="200000"/>
                  </a:srgbClr>
                </a:solidFill>
              </a:rPr>
              <a:pPr/>
              <a:t>4/18/2016</a:t>
            </a:fld>
            <a:endParaRPr lang="en-US">
              <a:solidFill>
                <a:srgbClr val="E7DEC9">
                  <a:shade val="50000"/>
                  <a:satMod val="200000"/>
                </a:srgbClr>
              </a:solidFill>
            </a:endParaRPr>
          </a:p>
        </p:txBody>
      </p:sp>
      <p:sp>
        <p:nvSpPr>
          <p:cNvPr id="20" name="Footer Placeholder 19"/>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10" name="Slide Number Placeholder 9"/>
          <p:cNvSpPr>
            <a:spLocks noGrp="1"/>
          </p:cNvSpPr>
          <p:nvPr>
            <p:ph type="sldNum" sz="quarter" idx="12"/>
          </p:nvPr>
        </p:nvSpPr>
        <p:spPr/>
        <p:txBody>
          <a:bodyPr/>
          <a:lstStyle>
            <a:extLst/>
          </a:lstStyle>
          <a:p>
            <a:fld id="{EE3C447C-D7A1-4071-94FC-467E904EBCCB}"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04754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DB87000-97AF-43EE-BF60-FF7D9AE1C319}" type="datetime1">
              <a:rPr lang="en-US" smtClean="0">
                <a:solidFill>
                  <a:srgbClr val="E7DEC9">
                    <a:shade val="50000"/>
                    <a:satMod val="200000"/>
                  </a:srgbClr>
                </a:solidFill>
              </a:rPr>
              <a:pPr/>
              <a:t>4/18/2016</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EE3C447C-D7A1-4071-94FC-467E904EBCC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2187128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8D6C31F-C661-44AE-B5DE-EDB41A58DBBF}" type="datetime1">
              <a:rPr lang="en-US" smtClean="0">
                <a:solidFill>
                  <a:srgbClr val="E7DEC9">
                    <a:shade val="50000"/>
                    <a:satMod val="200000"/>
                  </a:srgbClr>
                </a:solidFill>
              </a:rPr>
              <a:pPr/>
              <a:t>4/18/2016</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EE3C447C-D7A1-4071-94FC-467E904EBCC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285155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8C58CC-62D3-49E3-8385-C31204F42053}" type="datetime1">
              <a:rPr lang="en-US" smtClean="0">
                <a:solidFill>
                  <a:srgbClr val="E7DEC9">
                    <a:shade val="50000"/>
                    <a:satMod val="200000"/>
                  </a:srgbClr>
                </a:solidFill>
              </a:rPr>
              <a:pPr/>
              <a:t>4/18/2016</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EE3C447C-D7A1-4071-94FC-467E904EBCC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931483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A13B3CC-18B6-4521-B396-3BC1FFECA559}" type="datetime1">
              <a:rPr lang="en-US" smtClean="0">
                <a:solidFill>
                  <a:srgbClr val="E7DEC9">
                    <a:shade val="50000"/>
                    <a:satMod val="200000"/>
                  </a:srgbClr>
                </a:solidFill>
              </a:rPr>
              <a:pPr/>
              <a:t>4/18/2016</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EE3C447C-D7A1-4071-94FC-467E904EBCCB}"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2107793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9A779DC-07F9-4203-B0FD-5068B91EEB17}" type="datetime1">
              <a:rPr lang="en-US" smtClean="0">
                <a:solidFill>
                  <a:srgbClr val="E7DEC9">
                    <a:shade val="50000"/>
                    <a:satMod val="200000"/>
                  </a:srgbClr>
                </a:solidFill>
              </a:rPr>
              <a:pPr/>
              <a:t>4/18/2016</a:t>
            </a:fld>
            <a:endParaRPr lang="en-US">
              <a:solidFill>
                <a:srgbClr val="E7DEC9">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EE3C447C-D7A1-4071-94FC-467E904EBCC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4017708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F92B7FB-CBF5-4BEB-A741-28B2440DF8E2}" type="datetime1">
              <a:rPr lang="en-US" smtClean="0">
                <a:solidFill>
                  <a:srgbClr val="E7DEC9">
                    <a:shade val="50000"/>
                    <a:satMod val="200000"/>
                  </a:srgbClr>
                </a:solidFill>
              </a:rPr>
              <a:pPr/>
              <a:t>4/18/2016</a:t>
            </a:fld>
            <a:endParaRPr lang="en-US">
              <a:solidFill>
                <a:srgbClr val="E7DEC9">
                  <a:shade val="50000"/>
                  <a:satMod val="200000"/>
                </a:srgbClr>
              </a:solidFill>
            </a:endParaRPr>
          </a:p>
        </p:txBody>
      </p:sp>
      <p:sp>
        <p:nvSpPr>
          <p:cNvPr id="8" name="Footer Placeholder 7"/>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9" name="Slide Number Placeholder 8"/>
          <p:cNvSpPr>
            <a:spLocks noGrp="1"/>
          </p:cNvSpPr>
          <p:nvPr>
            <p:ph type="sldNum" sz="quarter" idx="12"/>
          </p:nvPr>
        </p:nvSpPr>
        <p:spPr/>
        <p:txBody>
          <a:bodyPr/>
          <a:lstStyle>
            <a:extLst/>
          </a:lstStyle>
          <a:p>
            <a:fld id="{EE3C447C-D7A1-4071-94FC-467E904EBCC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507288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A98E8E9-EAB8-486B-9F0C-9DD6EC54C105}" type="datetime1">
              <a:rPr lang="en-US" smtClean="0">
                <a:solidFill>
                  <a:srgbClr val="E7DEC9">
                    <a:shade val="50000"/>
                    <a:satMod val="200000"/>
                  </a:srgbClr>
                </a:solidFill>
              </a:rPr>
              <a:pPr/>
              <a:t>4/18/2016</a:t>
            </a:fld>
            <a:endParaRPr lang="en-US">
              <a:solidFill>
                <a:srgbClr val="E7DEC9">
                  <a:shade val="50000"/>
                  <a:satMod val="200000"/>
                </a:srgbClr>
              </a:solidFill>
            </a:endParaRPr>
          </a:p>
        </p:txBody>
      </p:sp>
      <p:sp>
        <p:nvSpPr>
          <p:cNvPr id="4" name="Footer Placeholder 3"/>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5" name="Slide Number Placeholder 4"/>
          <p:cNvSpPr>
            <a:spLocks noGrp="1"/>
          </p:cNvSpPr>
          <p:nvPr>
            <p:ph type="sldNum" sz="quarter" idx="12"/>
          </p:nvPr>
        </p:nvSpPr>
        <p:spPr/>
        <p:txBody>
          <a:bodyPr/>
          <a:lstStyle>
            <a:extLst/>
          </a:lstStyle>
          <a:p>
            <a:fld id="{EE3C447C-D7A1-4071-94FC-467E904EBCC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2002022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Date Placeholder 1"/>
          <p:cNvSpPr>
            <a:spLocks noGrp="1"/>
          </p:cNvSpPr>
          <p:nvPr>
            <p:ph type="dt" sz="half" idx="10"/>
          </p:nvPr>
        </p:nvSpPr>
        <p:spPr/>
        <p:txBody>
          <a:bodyPr/>
          <a:lstStyle>
            <a:extLst/>
          </a:lstStyle>
          <a:p>
            <a:fld id="{8400CFD9-39E4-402C-9DDB-B0D591B24E5B}" type="datetime1">
              <a:rPr lang="en-US" smtClean="0">
                <a:solidFill>
                  <a:srgbClr val="E7DEC9">
                    <a:shade val="50000"/>
                    <a:satMod val="200000"/>
                  </a:srgbClr>
                </a:solidFill>
              </a:rPr>
              <a:pPr/>
              <a:t>4/18/2016</a:t>
            </a:fld>
            <a:endParaRPr lang="en-US">
              <a:solidFill>
                <a:srgbClr val="E7DEC9">
                  <a:shade val="50000"/>
                  <a:satMod val="200000"/>
                </a:srgbClr>
              </a:solidFill>
            </a:endParaRPr>
          </a:p>
        </p:txBody>
      </p:sp>
      <p:sp>
        <p:nvSpPr>
          <p:cNvPr id="3" name="Footer Placeholder 2"/>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extLst/>
          </a:lstStyle>
          <a:p>
            <a:fld id="{EE3C447C-D7A1-4071-94FC-467E904EBCCB}"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741242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45B5CC6-C957-4CAD-9438-CC24CF61154C}" type="datetime1">
              <a:rPr lang="en-US" smtClean="0">
                <a:solidFill>
                  <a:srgbClr val="E7DEC9">
                    <a:shade val="50000"/>
                    <a:satMod val="200000"/>
                  </a:srgbClr>
                </a:solidFill>
              </a:rPr>
              <a:pPr/>
              <a:t>4/18/2016</a:t>
            </a:fld>
            <a:endParaRPr lang="en-US">
              <a:solidFill>
                <a:srgbClr val="E7DEC9">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EE3C447C-D7A1-4071-94FC-467E904EBCC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val="558935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F32201B-9DCC-4C31-A36F-B3920A8135DE}" type="datetime1">
              <a:rPr lang="en-US" smtClean="0">
                <a:solidFill>
                  <a:srgbClr val="E7DEC9">
                    <a:shade val="50000"/>
                    <a:satMod val="200000"/>
                  </a:srgbClr>
                </a:solidFill>
              </a:rPr>
              <a:pPr/>
              <a:t>4/18/2016</a:t>
            </a:fld>
            <a:endParaRPr lang="en-US">
              <a:solidFill>
                <a:srgbClr val="E7DEC9">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EE3C447C-D7A1-4071-94FC-467E904EBCCB}"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nSpc>
                <a:spcPts val="3000"/>
              </a:lnSpc>
              <a:spcBef>
                <a:spcPts val="600"/>
              </a:spcBef>
              <a:buClr>
                <a:srgbClr val="3891A7"/>
              </a:buClr>
              <a:buSzPct val="80000"/>
              <a:buFont typeface="Wingdings 2"/>
              <a:buNone/>
            </a:pPr>
            <a:endParaRPr lang="en-US" sz="3200">
              <a:solidFill>
                <a:prstClr val="black"/>
              </a:solidFill>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573847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CC09590-9617-4FE9-825C-646FF34A783F}" type="datetime1">
              <a:rPr lang="en-US" smtClean="0">
                <a:solidFill>
                  <a:srgbClr val="E7DEC9">
                    <a:shade val="50000"/>
                    <a:satMod val="200000"/>
                  </a:srgbClr>
                </a:solidFill>
              </a:rPr>
              <a:pPr/>
              <a:t>4/18/2016</a:t>
            </a:fld>
            <a:endParaRPr lang="en-US">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E3C447C-D7A1-4071-94FC-467E904EBCCB}"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6978027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066800"/>
            <a:ext cx="7772400" cy="1470025"/>
          </a:xfrm>
        </p:spPr>
        <p:txBody>
          <a:bodyPr>
            <a:normAutofit fontScale="90000"/>
          </a:bodyPr>
          <a:lstStyle/>
          <a:p>
            <a:pPr marL="182880" indent="0" algn="ctr">
              <a:buNone/>
            </a:pPr>
            <a:r>
              <a:rPr lang="en-US" sz="3600" dirty="0" smtClean="0"/>
              <a:t>RE-EVALUATING THE RELEVANCE AND QUALITY OF EDUCATION IN KENYA: </a:t>
            </a:r>
            <a:br>
              <a:rPr lang="en-US" sz="3600" dirty="0" smtClean="0"/>
            </a:br>
            <a:r>
              <a:rPr lang="en-US" sz="4000" i="1" dirty="0" smtClean="0"/>
              <a:t>The Role of Mount Kenya University</a:t>
            </a:r>
            <a:endParaRPr lang="en-US" i="1" dirty="0"/>
          </a:p>
        </p:txBody>
      </p:sp>
      <p:sp>
        <p:nvSpPr>
          <p:cNvPr id="3" name="Subtitle 2"/>
          <p:cNvSpPr>
            <a:spLocks noGrp="1"/>
          </p:cNvSpPr>
          <p:nvPr>
            <p:ph type="subTitle" idx="1"/>
          </p:nvPr>
        </p:nvSpPr>
        <p:spPr>
          <a:xfrm>
            <a:off x="1600200" y="3276600"/>
            <a:ext cx="6400800" cy="3352800"/>
          </a:xfrm>
        </p:spPr>
        <p:txBody>
          <a:bodyPr>
            <a:normAutofit fontScale="92500"/>
          </a:bodyPr>
          <a:lstStyle/>
          <a:p>
            <a:pPr algn="ctr"/>
            <a:r>
              <a:rPr lang="en-US" b="1" dirty="0" smtClean="0"/>
              <a:t>BY</a:t>
            </a:r>
            <a:endParaRPr lang="en-US" dirty="0" smtClean="0"/>
          </a:p>
          <a:p>
            <a:pPr algn="ctr"/>
            <a:r>
              <a:rPr lang="en-US" b="1" dirty="0" smtClean="0"/>
              <a:t> </a:t>
            </a:r>
            <a:endParaRPr lang="en-US" dirty="0" smtClean="0"/>
          </a:p>
          <a:p>
            <a:pPr algn="ctr"/>
            <a:r>
              <a:rPr lang="en-US" b="1" dirty="0" smtClean="0"/>
              <a:t>DR. PETER KIBET KOECH, Ph.D</a:t>
            </a:r>
            <a:endParaRPr lang="en-US" dirty="0" smtClean="0"/>
          </a:p>
          <a:p>
            <a:pPr algn="ctr"/>
            <a:r>
              <a:rPr lang="en-US" b="1" dirty="0" smtClean="0"/>
              <a:t>REGISTRAR, SCHOOL OF EDUCATION</a:t>
            </a:r>
          </a:p>
          <a:p>
            <a:pPr algn="ctr"/>
            <a:r>
              <a:rPr lang="en-US" b="1" dirty="0" smtClean="0"/>
              <a:t>Mount Kenya University</a:t>
            </a:r>
          </a:p>
          <a:p>
            <a:pPr algn="ctr"/>
            <a:endParaRPr lang="en-US" b="1" dirty="0"/>
          </a:p>
          <a:p>
            <a:pPr algn="ctr"/>
            <a:r>
              <a:rPr lang="en-US" b="1" dirty="0" smtClean="0"/>
              <a:t>JUNE, 2015</a:t>
            </a:r>
            <a:endParaRPr lang="en-US" dirty="0" smtClean="0"/>
          </a:p>
          <a:p>
            <a:pPr algn="ctr"/>
            <a:endParaRPr lang="en-US" dirty="0"/>
          </a:p>
        </p:txBody>
      </p:sp>
      <p:cxnSp>
        <p:nvCxnSpPr>
          <p:cNvPr id="5" name="Straight Connector 4"/>
          <p:cNvCxnSpPr/>
          <p:nvPr/>
        </p:nvCxnSpPr>
        <p:spPr>
          <a:xfrm>
            <a:off x="990600" y="3048000"/>
            <a:ext cx="81534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1</a:t>
            </a:fld>
            <a:endParaRPr lang="en-US">
              <a:solidFill>
                <a:srgbClr val="E7DEC9">
                  <a:shade val="50000"/>
                  <a:satMod val="200000"/>
                </a:srgbClr>
              </a:solidFill>
            </a:endParaRPr>
          </a:p>
        </p:txBody>
      </p:sp>
    </p:spTree>
    <p:extLst>
      <p:ext uri="{BB962C8B-B14F-4D97-AF65-F5344CB8AC3E}">
        <p14:creationId xmlns:p14="http://schemas.microsoft.com/office/powerpoint/2010/main" val="3157360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a:effectLst/>
              </a:rPr>
              <a:t>Schools in </a:t>
            </a:r>
            <a:r>
              <a:rPr lang="en-US" sz="3600" b="1" dirty="0" smtClean="0">
                <a:effectLst/>
              </a:rPr>
              <a:t>MKU </a:t>
            </a:r>
            <a:r>
              <a:rPr lang="en-US" sz="3600" b="1" i="1" dirty="0" smtClean="0">
                <a:effectLst/>
              </a:rPr>
              <a:t>Cont’d</a:t>
            </a:r>
            <a:endParaRPr lang="en-US" sz="3600" i="1" dirty="0"/>
          </a:p>
        </p:txBody>
      </p:sp>
      <p:sp>
        <p:nvSpPr>
          <p:cNvPr id="3" name="Content Placeholder 2"/>
          <p:cNvSpPr>
            <a:spLocks noGrp="1"/>
          </p:cNvSpPr>
          <p:nvPr>
            <p:ph idx="1"/>
          </p:nvPr>
        </p:nvSpPr>
        <p:spPr/>
        <p:txBody>
          <a:bodyPr/>
          <a:lstStyle/>
          <a:p>
            <a:r>
              <a:rPr lang="en-US" dirty="0"/>
              <a:t>The programmes offered in </a:t>
            </a:r>
            <a:r>
              <a:rPr lang="en-US" dirty="0" smtClean="0"/>
              <a:t>Mount Kenya University schools </a:t>
            </a:r>
            <a:r>
              <a:rPr lang="en-US" dirty="0"/>
              <a:t>are accredited by the Commission for University Education and relevant regulatory bodies</a:t>
            </a:r>
            <a:r>
              <a:rPr lang="en-US" dirty="0" smtClean="0"/>
              <a:t>.</a:t>
            </a:r>
          </a:p>
          <a:p>
            <a:pPr marL="82296" indent="0">
              <a:buNone/>
            </a:pPr>
            <a:endParaRPr lang="en-US" dirty="0"/>
          </a:p>
          <a:p>
            <a:r>
              <a:rPr lang="en-US" dirty="0" smtClean="0"/>
              <a:t>The schools have all the facilities to aid students in their course of training and learning while in Mount Kenya University.</a:t>
            </a:r>
            <a:endParaRPr lang="en-US" dirty="0"/>
          </a:p>
          <a:p>
            <a:endParaRPr lang="en-US" dirty="0"/>
          </a:p>
        </p:txBody>
      </p:sp>
      <p:sp>
        <p:nvSpPr>
          <p:cNvPr id="4" name="Slide Number Placeholder 3"/>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10</a:t>
            </a:fld>
            <a:endParaRPr lang="en-US">
              <a:solidFill>
                <a:srgbClr val="E7DEC9">
                  <a:shade val="50000"/>
                  <a:satMod val="200000"/>
                </a:srgbClr>
              </a:solidFill>
            </a:endParaRPr>
          </a:p>
        </p:txBody>
      </p:sp>
    </p:spTree>
    <p:extLst>
      <p:ext uri="{BB962C8B-B14F-4D97-AF65-F5344CB8AC3E}">
        <p14:creationId xmlns:p14="http://schemas.microsoft.com/office/powerpoint/2010/main" val="1672243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i="1" dirty="0" smtClean="0">
                <a:effectLst/>
              </a:rPr>
              <a:t>School of Education</a:t>
            </a:r>
            <a:endParaRPr lang="en-US" dirty="0"/>
          </a:p>
        </p:txBody>
      </p:sp>
      <p:sp>
        <p:nvSpPr>
          <p:cNvPr id="3" name="Content Placeholder 2"/>
          <p:cNvSpPr>
            <a:spLocks noGrp="1"/>
          </p:cNvSpPr>
          <p:nvPr>
            <p:ph idx="1"/>
          </p:nvPr>
        </p:nvSpPr>
        <p:spPr/>
        <p:txBody>
          <a:bodyPr>
            <a:normAutofit fontScale="92500" lnSpcReduction="20000"/>
          </a:bodyPr>
          <a:lstStyle/>
          <a:p>
            <a:pPr marL="82296" indent="0" algn="just">
              <a:buNone/>
            </a:pPr>
            <a:r>
              <a:rPr lang="en-US" dirty="0"/>
              <a:t>The School of Education, specifically, has undergraduate (Bachelor of Education), and postgraduate (</a:t>
            </a:r>
            <a:r>
              <a:rPr lang="en-US" dirty="0" err="1"/>
              <a:t>M.Ed</a:t>
            </a:r>
            <a:r>
              <a:rPr lang="en-US" dirty="0"/>
              <a:t>, </a:t>
            </a:r>
            <a:r>
              <a:rPr lang="en-US" dirty="0" err="1"/>
              <a:t>Ph.D</a:t>
            </a:r>
            <a:r>
              <a:rPr lang="en-US" dirty="0"/>
              <a:t>) programmes in the following areas:-</a:t>
            </a:r>
          </a:p>
          <a:p>
            <a:pPr lvl="0"/>
            <a:r>
              <a:rPr lang="en-US" dirty="0" err="1"/>
              <a:t>B.Ed</a:t>
            </a:r>
            <a:r>
              <a:rPr lang="en-US" dirty="0"/>
              <a:t> – Early Childhood Education and Development</a:t>
            </a:r>
          </a:p>
          <a:p>
            <a:pPr lvl="0"/>
            <a:r>
              <a:rPr lang="en-US" dirty="0" err="1"/>
              <a:t>B.Ed</a:t>
            </a:r>
            <a:r>
              <a:rPr lang="en-US" dirty="0"/>
              <a:t> – Special Needs</a:t>
            </a:r>
          </a:p>
          <a:p>
            <a:pPr lvl="0"/>
            <a:r>
              <a:rPr lang="en-US" dirty="0" err="1"/>
              <a:t>B.Ed</a:t>
            </a:r>
            <a:r>
              <a:rPr lang="en-US" dirty="0"/>
              <a:t> – Arts/Sciences</a:t>
            </a:r>
          </a:p>
          <a:p>
            <a:pPr lvl="0"/>
            <a:r>
              <a:rPr lang="en-US" dirty="0" err="1"/>
              <a:t>B.Ed</a:t>
            </a:r>
            <a:r>
              <a:rPr lang="en-US" dirty="0"/>
              <a:t> – Primary Option</a:t>
            </a:r>
          </a:p>
          <a:p>
            <a:pPr lvl="0"/>
            <a:r>
              <a:rPr lang="en-US" dirty="0" err="1"/>
              <a:t>M.Ed</a:t>
            </a:r>
            <a:r>
              <a:rPr lang="en-US" dirty="0"/>
              <a:t> – Education specialization</a:t>
            </a:r>
          </a:p>
          <a:p>
            <a:pPr lvl="0"/>
            <a:r>
              <a:rPr lang="en-US" dirty="0" err="1"/>
              <a:t>Ph.D</a:t>
            </a:r>
            <a:r>
              <a:rPr lang="en-US" dirty="0"/>
              <a:t> – Education Specialization</a:t>
            </a:r>
          </a:p>
          <a:p>
            <a:endParaRPr lang="en-US" dirty="0"/>
          </a:p>
        </p:txBody>
      </p:sp>
      <p:sp>
        <p:nvSpPr>
          <p:cNvPr id="4" name="Slide Number Placeholder 3"/>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11</a:t>
            </a:fld>
            <a:endParaRPr lang="en-US">
              <a:solidFill>
                <a:srgbClr val="E7DEC9">
                  <a:shade val="50000"/>
                  <a:satMod val="200000"/>
                </a:srgbClr>
              </a:solidFill>
            </a:endParaRPr>
          </a:p>
        </p:txBody>
      </p:sp>
    </p:spTree>
    <p:extLst>
      <p:ext uri="{BB962C8B-B14F-4D97-AF65-F5344CB8AC3E}">
        <p14:creationId xmlns:p14="http://schemas.microsoft.com/office/powerpoint/2010/main" val="3123833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effectLst/>
              </a:rPr>
              <a:t>School of Education Cont’d</a:t>
            </a:r>
            <a:endParaRPr lang="en-US" dirty="0"/>
          </a:p>
        </p:txBody>
      </p:sp>
      <p:sp>
        <p:nvSpPr>
          <p:cNvPr id="3" name="Content Placeholder 2"/>
          <p:cNvSpPr>
            <a:spLocks noGrp="1"/>
          </p:cNvSpPr>
          <p:nvPr>
            <p:ph idx="1"/>
          </p:nvPr>
        </p:nvSpPr>
        <p:spPr/>
        <p:txBody>
          <a:bodyPr>
            <a:normAutofit/>
          </a:bodyPr>
          <a:lstStyle/>
          <a:p>
            <a:pPr algn="just"/>
            <a:r>
              <a:rPr lang="en-US" dirty="0"/>
              <a:t>The graduates from the School of Education are trained in innovative ways which make them participate effectively in Education Research, Classroom teaching, curriculum development and Evaluation, guidance and counselling and so on which ensures quality and relevance of Education that is given to Kenyan Children.</a:t>
            </a:r>
          </a:p>
          <a:p>
            <a:endParaRPr lang="en-US" dirty="0"/>
          </a:p>
        </p:txBody>
      </p:sp>
      <p:sp>
        <p:nvSpPr>
          <p:cNvPr id="4" name="Slide Number Placeholder 3"/>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12</a:t>
            </a:fld>
            <a:endParaRPr lang="en-US">
              <a:solidFill>
                <a:srgbClr val="E7DEC9">
                  <a:shade val="50000"/>
                  <a:satMod val="200000"/>
                </a:srgbClr>
              </a:solidFill>
            </a:endParaRPr>
          </a:p>
        </p:txBody>
      </p:sp>
    </p:spTree>
    <p:extLst>
      <p:ext uri="{BB962C8B-B14F-4D97-AF65-F5344CB8AC3E}">
        <p14:creationId xmlns:p14="http://schemas.microsoft.com/office/powerpoint/2010/main" val="1506665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effectLst/>
              </a:rPr>
              <a:t>Conclusion</a:t>
            </a:r>
            <a:endParaRPr lang="en-US" dirty="0"/>
          </a:p>
        </p:txBody>
      </p:sp>
      <p:sp>
        <p:nvSpPr>
          <p:cNvPr id="3" name="Content Placeholder 2"/>
          <p:cNvSpPr>
            <a:spLocks noGrp="1"/>
          </p:cNvSpPr>
          <p:nvPr>
            <p:ph idx="1"/>
          </p:nvPr>
        </p:nvSpPr>
        <p:spPr/>
        <p:txBody>
          <a:bodyPr/>
          <a:lstStyle/>
          <a:p>
            <a:pPr algn="just"/>
            <a:r>
              <a:rPr lang="en-US" dirty="0"/>
              <a:t>Finally, I wish to invite all of you to visit Mount Kenya University stand to find out more on programmes of your interest for yourself or your child or </a:t>
            </a:r>
            <a:r>
              <a:rPr lang="en-US" dirty="0" smtClean="0"/>
              <a:t>friend.</a:t>
            </a:r>
          </a:p>
          <a:p>
            <a:pPr algn="just"/>
            <a:r>
              <a:rPr lang="en-US" dirty="0" smtClean="0"/>
              <a:t>Also, the department of nutrition and dietetics is offering free health services such as BMI ( Body Mass Index), blood glucose &amp; blood pressure to the principals. Their stand in behind the hall.</a:t>
            </a:r>
          </a:p>
          <a:p>
            <a:pPr algn="just"/>
            <a:endParaRPr lang="en-US" dirty="0"/>
          </a:p>
          <a:p>
            <a:pPr marL="82296" lvl="0" indent="0">
              <a:buNone/>
            </a:pPr>
            <a:endParaRPr lang="en-US" dirty="0"/>
          </a:p>
          <a:p>
            <a:endParaRPr lang="en-US" dirty="0"/>
          </a:p>
        </p:txBody>
      </p:sp>
      <p:sp>
        <p:nvSpPr>
          <p:cNvPr id="4" name="Slide Number Placeholder 3"/>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13</a:t>
            </a:fld>
            <a:endParaRPr lang="en-US">
              <a:solidFill>
                <a:srgbClr val="E7DEC9">
                  <a:shade val="50000"/>
                  <a:satMod val="200000"/>
                </a:srgbClr>
              </a:solidFill>
            </a:endParaRPr>
          </a:p>
        </p:txBody>
      </p:sp>
    </p:spTree>
    <p:extLst>
      <p:ext uri="{BB962C8B-B14F-4D97-AF65-F5344CB8AC3E}">
        <p14:creationId xmlns:p14="http://schemas.microsoft.com/office/powerpoint/2010/main" val="20665810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8000" dirty="0" smtClean="0"/>
              <a:t>THANK YOU</a:t>
            </a:r>
            <a:endParaRPr lang="en-US" sz="8000" dirty="0"/>
          </a:p>
        </p:txBody>
      </p:sp>
      <p:sp>
        <p:nvSpPr>
          <p:cNvPr id="3" name="Slide Number Placeholder 2"/>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14</a:t>
            </a:fld>
            <a:endParaRPr lang="en-US">
              <a:solidFill>
                <a:srgbClr val="E7DEC9">
                  <a:shade val="50000"/>
                  <a:satMod val="200000"/>
                </a:srgbClr>
              </a:solidFill>
            </a:endParaRPr>
          </a:p>
        </p:txBody>
      </p:sp>
    </p:spTree>
    <p:extLst>
      <p:ext uri="{BB962C8B-B14F-4D97-AF65-F5344CB8AC3E}">
        <p14:creationId xmlns:p14="http://schemas.microsoft.com/office/powerpoint/2010/main" val="1966666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is Quality Education?</a:t>
            </a:r>
            <a:endParaRPr lang="en-US" dirty="0"/>
          </a:p>
        </p:txBody>
      </p:sp>
      <p:sp>
        <p:nvSpPr>
          <p:cNvPr id="3" name="Content Placeholder 2"/>
          <p:cNvSpPr>
            <a:spLocks noGrp="1"/>
          </p:cNvSpPr>
          <p:nvPr>
            <p:ph idx="1"/>
          </p:nvPr>
        </p:nvSpPr>
        <p:spPr/>
        <p:txBody>
          <a:bodyPr>
            <a:normAutofit/>
          </a:bodyPr>
          <a:lstStyle/>
          <a:p>
            <a:pPr algn="just"/>
            <a:r>
              <a:rPr lang="en-US" dirty="0"/>
              <a:t>The issue of Quality and relevance of Education is a topical area of concern.  However, there is no general consensus on the concept of Quality because, like beauty, Quality is in the eyes of the beholder (</a:t>
            </a:r>
            <a:r>
              <a:rPr lang="en-US" dirty="0" err="1"/>
              <a:t>i.e</a:t>
            </a:r>
            <a:r>
              <a:rPr lang="en-US" dirty="0"/>
              <a:t>, Government, Employer, Students, Parents, Society, Academic World, </a:t>
            </a:r>
            <a:r>
              <a:rPr lang="en-US" dirty="0" err="1"/>
              <a:t>etc</a:t>
            </a:r>
            <a:r>
              <a:rPr lang="en-US" dirty="0"/>
              <a:t>), and thus, Quality is a multidimensional notion.  </a:t>
            </a:r>
          </a:p>
        </p:txBody>
      </p:sp>
      <p:sp>
        <p:nvSpPr>
          <p:cNvPr id="4" name="Slide Number Placeholder 3"/>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2</a:t>
            </a:fld>
            <a:endParaRPr lang="en-US">
              <a:solidFill>
                <a:srgbClr val="E7DEC9">
                  <a:shade val="50000"/>
                  <a:satMod val="200000"/>
                </a:srgbClr>
              </a:solidFill>
            </a:endParaRPr>
          </a:p>
        </p:txBody>
      </p:sp>
    </p:spTree>
    <p:extLst>
      <p:ext uri="{BB962C8B-B14F-4D97-AF65-F5344CB8AC3E}">
        <p14:creationId xmlns:p14="http://schemas.microsoft.com/office/powerpoint/2010/main" val="197744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Quality Education </a:t>
            </a:r>
            <a:r>
              <a:rPr lang="en-US" sz="4000" i="1" dirty="0" smtClean="0"/>
              <a:t>Cont’d</a:t>
            </a:r>
            <a:endParaRPr lang="en-US" sz="4000" i="1" dirty="0"/>
          </a:p>
        </p:txBody>
      </p:sp>
      <p:sp>
        <p:nvSpPr>
          <p:cNvPr id="3" name="Content Placeholder 2"/>
          <p:cNvSpPr>
            <a:spLocks noGrp="1"/>
          </p:cNvSpPr>
          <p:nvPr>
            <p:ph idx="1"/>
          </p:nvPr>
        </p:nvSpPr>
        <p:spPr/>
        <p:txBody>
          <a:bodyPr>
            <a:normAutofit fontScale="92500" lnSpcReduction="20000"/>
          </a:bodyPr>
          <a:lstStyle/>
          <a:p>
            <a:r>
              <a:rPr lang="en-US" dirty="0" smtClean="0"/>
              <a:t>However</a:t>
            </a:r>
            <a:r>
              <a:rPr lang="en-US" dirty="0"/>
              <a:t>, we can use the definition given by the IUCEA (2010) which is; </a:t>
            </a:r>
          </a:p>
          <a:p>
            <a:pPr marL="356616" lvl="1" indent="0">
              <a:buNone/>
            </a:pPr>
            <a:r>
              <a:rPr lang="en-US" sz="3200" b="1" i="1" dirty="0"/>
              <a:t>“Quality is achieving our goals and aims in an efficient and effective way assuming that the goals and aims reflect the requirements of all the stakeholders in an adequate way</a:t>
            </a:r>
            <a:r>
              <a:rPr lang="en-US" sz="3200" b="1" i="1" dirty="0" smtClean="0"/>
              <a:t>”.</a:t>
            </a:r>
          </a:p>
          <a:p>
            <a:pPr marL="356616" lvl="1" indent="0">
              <a:buNone/>
            </a:pPr>
            <a:endParaRPr lang="en-US" sz="3200" dirty="0"/>
          </a:p>
          <a:p>
            <a:r>
              <a:rPr lang="en-US" dirty="0"/>
              <a:t>Does the Education system in Kenya do this?  Has it responded to the needs of each stakeholder?  </a:t>
            </a:r>
          </a:p>
          <a:p>
            <a:pPr marL="356616" lvl="1" indent="0">
              <a:buNone/>
            </a:pPr>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3</a:t>
            </a:fld>
            <a:endParaRPr lang="en-US">
              <a:solidFill>
                <a:srgbClr val="E7DEC9">
                  <a:shade val="50000"/>
                  <a:satMod val="200000"/>
                </a:srgbClr>
              </a:solidFill>
            </a:endParaRPr>
          </a:p>
        </p:txBody>
      </p:sp>
    </p:spTree>
    <p:extLst>
      <p:ext uri="{BB962C8B-B14F-4D97-AF65-F5344CB8AC3E}">
        <p14:creationId xmlns:p14="http://schemas.microsoft.com/office/powerpoint/2010/main" val="4144427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dirty="0" smtClean="0"/>
              <a:t>Quality &amp; Relevance of Education </a:t>
            </a:r>
            <a:br>
              <a:rPr lang="en-US" sz="4000" dirty="0" smtClean="0"/>
            </a:br>
            <a:r>
              <a:rPr lang="en-US" sz="4000" dirty="0" smtClean="0"/>
              <a:t>in Kenya </a:t>
            </a:r>
            <a:r>
              <a:rPr lang="en-US" sz="3600" i="1" dirty="0" smtClean="0"/>
              <a:t> </a:t>
            </a:r>
            <a:endParaRPr lang="en-US" sz="4000" dirty="0"/>
          </a:p>
        </p:txBody>
      </p:sp>
      <p:sp>
        <p:nvSpPr>
          <p:cNvPr id="3" name="Content Placeholder 2"/>
          <p:cNvSpPr>
            <a:spLocks noGrp="1"/>
          </p:cNvSpPr>
          <p:nvPr>
            <p:ph idx="1"/>
          </p:nvPr>
        </p:nvSpPr>
        <p:spPr/>
        <p:txBody>
          <a:bodyPr>
            <a:normAutofit/>
          </a:bodyPr>
          <a:lstStyle/>
          <a:p>
            <a:pPr marL="82296" indent="0">
              <a:buNone/>
            </a:pPr>
            <a:r>
              <a:rPr lang="en-US" sz="3000" dirty="0" smtClean="0"/>
              <a:t>For all of us to </a:t>
            </a:r>
            <a:r>
              <a:rPr lang="en-US" sz="3000" dirty="0"/>
              <a:t>re-evaluate the Quality and Relevance of Education in </a:t>
            </a:r>
            <a:r>
              <a:rPr lang="en-US" sz="3000" dirty="0" smtClean="0"/>
              <a:t>Kenya, </a:t>
            </a:r>
            <a:r>
              <a:rPr lang="en-US" sz="3000" dirty="0"/>
              <a:t>we need to answer these questions:-</a:t>
            </a:r>
          </a:p>
          <a:p>
            <a:pPr lvl="0"/>
            <a:r>
              <a:rPr lang="en-US" sz="3000" dirty="0" smtClean="0"/>
              <a:t>Are </a:t>
            </a:r>
            <a:r>
              <a:rPr lang="en-US" sz="3000" dirty="0"/>
              <a:t>we doing the right things in Education?</a:t>
            </a:r>
          </a:p>
          <a:p>
            <a:pPr lvl="0"/>
            <a:r>
              <a:rPr lang="en-US" sz="3000" dirty="0"/>
              <a:t>Are we doing the right things in the right way? (Process, Implementation).</a:t>
            </a:r>
          </a:p>
          <a:p>
            <a:pPr lvl="0"/>
            <a:r>
              <a:rPr lang="en-US" sz="3000" dirty="0"/>
              <a:t>Do we achieve our stated goals/Outcome</a:t>
            </a:r>
            <a:r>
              <a:rPr lang="en-US" sz="3000" dirty="0" smtClean="0"/>
              <a:t>?</a:t>
            </a:r>
            <a:endParaRPr lang="en-US" sz="3000" dirty="0"/>
          </a:p>
          <a:p>
            <a:pPr lvl="0"/>
            <a:r>
              <a:rPr lang="en-US" sz="3000" dirty="0"/>
              <a:t>What are the standards against which Quality is assessed?</a:t>
            </a:r>
          </a:p>
          <a:p>
            <a:endParaRPr lang="en-US" dirty="0"/>
          </a:p>
        </p:txBody>
      </p:sp>
      <p:sp>
        <p:nvSpPr>
          <p:cNvPr id="4" name="Slide Number Placeholder 3"/>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4</a:t>
            </a:fld>
            <a:endParaRPr lang="en-US">
              <a:solidFill>
                <a:srgbClr val="E7DEC9">
                  <a:shade val="50000"/>
                  <a:satMod val="200000"/>
                </a:srgbClr>
              </a:solidFill>
            </a:endParaRPr>
          </a:p>
        </p:txBody>
      </p:sp>
    </p:spTree>
    <p:extLst>
      <p:ext uri="{BB962C8B-B14F-4D97-AF65-F5344CB8AC3E}">
        <p14:creationId xmlns:p14="http://schemas.microsoft.com/office/powerpoint/2010/main" val="2561686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400" dirty="0"/>
              <a:t>Quality &amp; </a:t>
            </a:r>
            <a:r>
              <a:rPr lang="en-US" sz="4400" dirty="0" smtClean="0"/>
              <a:t>Relevance </a:t>
            </a:r>
            <a:r>
              <a:rPr lang="en-US" sz="4400" dirty="0"/>
              <a:t>of Education </a:t>
            </a:r>
            <a:br>
              <a:rPr lang="en-US" sz="4400" dirty="0"/>
            </a:br>
            <a:r>
              <a:rPr lang="en-US" sz="4400" dirty="0"/>
              <a:t>in Kenya </a:t>
            </a:r>
            <a:endParaRPr lang="en-US" dirty="0"/>
          </a:p>
        </p:txBody>
      </p:sp>
      <p:sp>
        <p:nvSpPr>
          <p:cNvPr id="3" name="Content Placeholder 2"/>
          <p:cNvSpPr>
            <a:spLocks noGrp="1"/>
          </p:cNvSpPr>
          <p:nvPr>
            <p:ph idx="1"/>
          </p:nvPr>
        </p:nvSpPr>
        <p:spPr/>
        <p:txBody>
          <a:bodyPr/>
          <a:lstStyle/>
          <a:p>
            <a:pPr algn="just"/>
            <a:r>
              <a:rPr lang="en-US" dirty="0"/>
              <a:t>In answering </a:t>
            </a:r>
            <a:r>
              <a:rPr lang="en-US" dirty="0" smtClean="0"/>
              <a:t>the </a:t>
            </a:r>
            <a:r>
              <a:rPr lang="en-US" dirty="0"/>
              <a:t>questions </a:t>
            </a:r>
            <a:r>
              <a:rPr lang="en-US" dirty="0" smtClean="0"/>
              <a:t>raised above, we </a:t>
            </a:r>
            <a:r>
              <a:rPr lang="en-US" dirty="0"/>
              <a:t>are assessing or evaluating the Quality and Relevance of Education.  In Kenya, the government has formulated criteria and standards to evaluate Quality in the framework of accreditation.  In other cases, employers or professional organizations have their specific standards.</a:t>
            </a:r>
          </a:p>
          <a:p>
            <a:endParaRPr lang="en-US" dirty="0"/>
          </a:p>
        </p:txBody>
      </p:sp>
      <p:sp>
        <p:nvSpPr>
          <p:cNvPr id="4" name="Slide Number Placeholder 3"/>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5</a:t>
            </a:fld>
            <a:endParaRPr lang="en-US">
              <a:solidFill>
                <a:srgbClr val="E7DEC9">
                  <a:shade val="50000"/>
                  <a:satMod val="200000"/>
                </a:srgbClr>
              </a:solidFill>
            </a:endParaRPr>
          </a:p>
        </p:txBody>
      </p:sp>
    </p:spTree>
    <p:extLst>
      <p:ext uri="{BB962C8B-B14F-4D97-AF65-F5344CB8AC3E}">
        <p14:creationId xmlns:p14="http://schemas.microsoft.com/office/powerpoint/2010/main" val="1518160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i="1" dirty="0" smtClean="0">
                <a:effectLst/>
              </a:rPr>
              <a:t>Role of Mount Kenya University</a:t>
            </a:r>
            <a:endParaRPr lang="en-US" sz="4000" i="1" dirty="0"/>
          </a:p>
        </p:txBody>
      </p:sp>
      <p:sp>
        <p:nvSpPr>
          <p:cNvPr id="3" name="Content Placeholder 2"/>
          <p:cNvSpPr>
            <a:spLocks noGrp="1"/>
          </p:cNvSpPr>
          <p:nvPr>
            <p:ph idx="1"/>
          </p:nvPr>
        </p:nvSpPr>
        <p:spPr>
          <a:xfrm>
            <a:off x="1524000" y="1600200"/>
            <a:ext cx="7498080" cy="4800600"/>
          </a:xfrm>
        </p:spPr>
        <p:txBody>
          <a:bodyPr>
            <a:normAutofit fontScale="85000" lnSpcReduction="20000"/>
          </a:bodyPr>
          <a:lstStyle/>
          <a:p>
            <a:pPr algn="just"/>
            <a:r>
              <a:rPr lang="en-US" dirty="0"/>
              <a:t>Mount Kenya University is committed to the provision of Quality and relevant education.  Its academic programmes are developed and go through several phases/committees to ensure the content/curricula are relevant and of Quality.  MKU applies Total Quality Management in its programmes.  In order to produce quality and relevant graduates in fields such as, Nursing, and so on, MKU empowers her graduates to participate in decision making and service aiming at helping the country to achieve the objectives of Vision 2030 and the Millennium Development Goals (MDGs).</a:t>
            </a:r>
          </a:p>
          <a:p>
            <a:endParaRPr lang="en-US" dirty="0"/>
          </a:p>
        </p:txBody>
      </p:sp>
      <p:sp>
        <p:nvSpPr>
          <p:cNvPr id="4" name="Slide Number Placeholder 3"/>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6</a:t>
            </a:fld>
            <a:endParaRPr lang="en-US">
              <a:solidFill>
                <a:srgbClr val="E7DEC9">
                  <a:shade val="50000"/>
                  <a:satMod val="200000"/>
                </a:srgbClr>
              </a:solidFill>
            </a:endParaRPr>
          </a:p>
        </p:txBody>
      </p:sp>
    </p:spTree>
    <p:extLst>
      <p:ext uri="{BB962C8B-B14F-4D97-AF65-F5344CB8AC3E}">
        <p14:creationId xmlns:p14="http://schemas.microsoft.com/office/powerpoint/2010/main" val="2916252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400" b="1" i="1" dirty="0">
                <a:effectLst/>
              </a:rPr>
              <a:t>Role of Mount Kenya University</a:t>
            </a:r>
            <a:endParaRPr lang="en-US" dirty="0"/>
          </a:p>
        </p:txBody>
      </p:sp>
      <p:sp>
        <p:nvSpPr>
          <p:cNvPr id="3" name="Content Placeholder 2"/>
          <p:cNvSpPr>
            <a:spLocks noGrp="1"/>
          </p:cNvSpPr>
          <p:nvPr>
            <p:ph idx="1"/>
          </p:nvPr>
        </p:nvSpPr>
        <p:spPr/>
        <p:txBody>
          <a:bodyPr>
            <a:normAutofit fontScale="77500" lnSpcReduction="20000"/>
          </a:bodyPr>
          <a:lstStyle/>
          <a:p>
            <a:pPr marL="82296" indent="0" algn="just">
              <a:buNone/>
            </a:pPr>
            <a:r>
              <a:rPr lang="en-US" dirty="0"/>
              <a:t>Mount Kenya University’s Directorate of Quality Assurance and Division of Academic and Research Affairs are responsible for Quality Assurance and Curricula Development and Evaluation.  This is because Education is a complex system whose aim is to prepare the much needed workforce with proficiency, knowledge and skill which is required to develop and transform the Kenyan economy.  This is because education is supposed to evolve in tandem with dynamic needs and demands of the nation/society it serves - while the drivers (e.g. MKU) take into consideration the issues of access (campuses) equity, Quality (market driven academic programmes), affordability (MKU’s fees is pocket friendly) and relevant (curricula in line with Vision 2030 and MDGs).</a:t>
            </a:r>
          </a:p>
          <a:p>
            <a:pPr marL="82296" indent="0">
              <a:buNone/>
            </a:pPr>
            <a:endParaRPr lang="en-US" dirty="0"/>
          </a:p>
        </p:txBody>
      </p:sp>
      <p:sp>
        <p:nvSpPr>
          <p:cNvPr id="4" name="Slide Number Placeholder 3"/>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7</a:t>
            </a:fld>
            <a:endParaRPr lang="en-US">
              <a:solidFill>
                <a:srgbClr val="E7DEC9">
                  <a:shade val="50000"/>
                  <a:satMod val="200000"/>
                </a:srgbClr>
              </a:solidFill>
            </a:endParaRPr>
          </a:p>
        </p:txBody>
      </p:sp>
    </p:spTree>
    <p:extLst>
      <p:ext uri="{BB962C8B-B14F-4D97-AF65-F5344CB8AC3E}">
        <p14:creationId xmlns:p14="http://schemas.microsoft.com/office/powerpoint/2010/main" val="3979915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i="1" dirty="0">
                <a:effectLst/>
              </a:rPr>
              <a:t>Role of Mount Kenya University</a:t>
            </a:r>
            <a:endParaRPr lang="en-US" dirty="0"/>
          </a:p>
        </p:txBody>
      </p:sp>
      <p:sp>
        <p:nvSpPr>
          <p:cNvPr id="3" name="Content Placeholder 2"/>
          <p:cNvSpPr>
            <a:spLocks noGrp="1"/>
          </p:cNvSpPr>
          <p:nvPr>
            <p:ph idx="1"/>
          </p:nvPr>
        </p:nvSpPr>
        <p:spPr/>
        <p:txBody>
          <a:bodyPr>
            <a:normAutofit fontScale="92500"/>
          </a:bodyPr>
          <a:lstStyle/>
          <a:p>
            <a:pPr algn="just"/>
            <a:r>
              <a:rPr lang="en-US" dirty="0"/>
              <a:t>The Directorate of Quality Assurance monitors the quality and relevance of academic programmes that MKU offers.  This is because since independence, there has been an increasing/rising demand for quality and relevant higher education due to job market requirements and increasing population.  For this reason, all stakeholders need to re-evaluate the quality and relevance of Education in Kenya.</a:t>
            </a:r>
          </a:p>
          <a:p>
            <a:endParaRPr lang="en-US" dirty="0"/>
          </a:p>
        </p:txBody>
      </p:sp>
      <p:sp>
        <p:nvSpPr>
          <p:cNvPr id="4" name="Slide Number Placeholder 3"/>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8</a:t>
            </a:fld>
            <a:endParaRPr lang="en-US">
              <a:solidFill>
                <a:srgbClr val="E7DEC9">
                  <a:shade val="50000"/>
                  <a:satMod val="200000"/>
                </a:srgbClr>
              </a:solidFill>
            </a:endParaRPr>
          </a:p>
        </p:txBody>
      </p:sp>
    </p:spTree>
    <p:extLst>
      <p:ext uri="{BB962C8B-B14F-4D97-AF65-F5344CB8AC3E}">
        <p14:creationId xmlns:p14="http://schemas.microsoft.com/office/powerpoint/2010/main" val="3287654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effectLst/>
              </a:rPr>
              <a:t>Schools in MKU</a:t>
            </a:r>
            <a:endParaRPr lang="en-US" dirty="0"/>
          </a:p>
        </p:txBody>
      </p:sp>
      <p:sp>
        <p:nvSpPr>
          <p:cNvPr id="3" name="Content Placeholder 2"/>
          <p:cNvSpPr>
            <a:spLocks noGrp="1"/>
          </p:cNvSpPr>
          <p:nvPr>
            <p:ph idx="1"/>
          </p:nvPr>
        </p:nvSpPr>
        <p:spPr/>
        <p:txBody>
          <a:bodyPr>
            <a:normAutofit fontScale="92500" lnSpcReduction="20000"/>
          </a:bodyPr>
          <a:lstStyle/>
          <a:p>
            <a:pPr marL="82296" indent="0">
              <a:buNone/>
            </a:pPr>
            <a:r>
              <a:rPr lang="en-US" b="1" dirty="0"/>
              <a:t>Mount Kenya University has the following nine schools/faculties; </a:t>
            </a:r>
            <a:endParaRPr lang="en-US" b="1" dirty="0" smtClean="0"/>
          </a:p>
          <a:p>
            <a:r>
              <a:rPr lang="en-US" dirty="0" smtClean="0"/>
              <a:t>Business </a:t>
            </a:r>
            <a:r>
              <a:rPr lang="en-US" dirty="0"/>
              <a:t>and Economics, </a:t>
            </a:r>
            <a:endParaRPr lang="en-US" dirty="0" smtClean="0"/>
          </a:p>
          <a:p>
            <a:r>
              <a:rPr lang="en-US" dirty="0" smtClean="0"/>
              <a:t>Education</a:t>
            </a:r>
            <a:r>
              <a:rPr lang="en-US" dirty="0"/>
              <a:t>, </a:t>
            </a:r>
            <a:endParaRPr lang="en-US" dirty="0" smtClean="0"/>
          </a:p>
          <a:p>
            <a:r>
              <a:rPr lang="en-US" dirty="0" smtClean="0"/>
              <a:t>Law</a:t>
            </a:r>
            <a:r>
              <a:rPr lang="en-US" dirty="0"/>
              <a:t>, </a:t>
            </a:r>
            <a:endParaRPr lang="en-US" dirty="0" smtClean="0"/>
          </a:p>
          <a:p>
            <a:r>
              <a:rPr lang="en-US" dirty="0" smtClean="0"/>
              <a:t>Medical</a:t>
            </a:r>
            <a:r>
              <a:rPr lang="en-US" dirty="0"/>
              <a:t>, </a:t>
            </a:r>
            <a:endParaRPr lang="en-US" dirty="0" smtClean="0"/>
          </a:p>
          <a:p>
            <a:r>
              <a:rPr lang="en-US" dirty="0" smtClean="0"/>
              <a:t>Nursing</a:t>
            </a:r>
            <a:r>
              <a:rPr lang="en-US" dirty="0"/>
              <a:t>, </a:t>
            </a:r>
            <a:endParaRPr lang="en-US" dirty="0" smtClean="0"/>
          </a:p>
          <a:p>
            <a:r>
              <a:rPr lang="en-US" dirty="0"/>
              <a:t>P</a:t>
            </a:r>
            <a:r>
              <a:rPr lang="en-US" dirty="0" smtClean="0"/>
              <a:t>harmacy</a:t>
            </a:r>
            <a:r>
              <a:rPr lang="en-US" dirty="0"/>
              <a:t>, </a:t>
            </a:r>
            <a:endParaRPr lang="en-US" dirty="0" smtClean="0"/>
          </a:p>
          <a:p>
            <a:r>
              <a:rPr lang="en-US" dirty="0" smtClean="0"/>
              <a:t>Pure </a:t>
            </a:r>
            <a:r>
              <a:rPr lang="en-US" dirty="0"/>
              <a:t>and Applied Sciences, </a:t>
            </a:r>
            <a:endParaRPr lang="en-US" dirty="0" smtClean="0"/>
          </a:p>
          <a:p>
            <a:r>
              <a:rPr lang="en-US" dirty="0" smtClean="0"/>
              <a:t>Health </a:t>
            </a:r>
            <a:r>
              <a:rPr lang="en-US" dirty="0"/>
              <a:t>Sciences </a:t>
            </a:r>
            <a:endParaRPr lang="en-US" dirty="0" smtClean="0"/>
          </a:p>
          <a:p>
            <a:r>
              <a:rPr lang="en-US" dirty="0" smtClean="0"/>
              <a:t>Postgraduate </a:t>
            </a:r>
            <a:r>
              <a:rPr lang="en-US" dirty="0"/>
              <a:t>Studies.  </a:t>
            </a:r>
            <a:r>
              <a:rPr lang="en-US" dirty="0" smtClean="0"/>
              <a:t> </a:t>
            </a:r>
            <a:endParaRPr lang="en-US" dirty="0"/>
          </a:p>
          <a:p>
            <a:endParaRPr lang="en-US" dirty="0"/>
          </a:p>
        </p:txBody>
      </p:sp>
      <p:sp>
        <p:nvSpPr>
          <p:cNvPr id="4" name="Slide Number Placeholder 3"/>
          <p:cNvSpPr>
            <a:spLocks noGrp="1"/>
          </p:cNvSpPr>
          <p:nvPr>
            <p:ph type="sldNum" sz="quarter" idx="12"/>
          </p:nvPr>
        </p:nvSpPr>
        <p:spPr/>
        <p:txBody>
          <a:bodyPr/>
          <a:lstStyle/>
          <a:p>
            <a:fld id="{EE3C447C-D7A1-4071-94FC-467E904EBCCB}" type="slidenum">
              <a:rPr lang="en-US" smtClean="0">
                <a:solidFill>
                  <a:srgbClr val="E7DEC9">
                    <a:shade val="50000"/>
                    <a:satMod val="200000"/>
                  </a:srgbClr>
                </a:solidFill>
              </a:rPr>
              <a:pPr/>
              <a:t>9</a:t>
            </a:fld>
            <a:endParaRPr lang="en-US">
              <a:solidFill>
                <a:srgbClr val="E7DEC9">
                  <a:shade val="50000"/>
                  <a:satMod val="200000"/>
                </a:srgbClr>
              </a:solidFill>
            </a:endParaRPr>
          </a:p>
        </p:txBody>
      </p:sp>
    </p:spTree>
    <p:extLst>
      <p:ext uri="{BB962C8B-B14F-4D97-AF65-F5344CB8AC3E}">
        <p14:creationId xmlns:p14="http://schemas.microsoft.com/office/powerpoint/2010/main" val="24079713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TotalTime>
  <Words>856</Words>
  <Application>Microsoft Office PowerPoint</Application>
  <PresentationFormat>On-screen Show (4:3)</PresentationFormat>
  <Paragraphs>76</Paragraphs>
  <Slides>14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Calibri</vt:lpstr>
      <vt:lpstr>Gill Sans MT</vt:lpstr>
      <vt:lpstr>Verdana</vt:lpstr>
      <vt:lpstr>Wingdings 2</vt:lpstr>
      <vt:lpstr>Solstice</vt:lpstr>
      <vt:lpstr>RE-EVALUATING THE RELEVANCE AND QUALITY OF EDUCATION IN KENYA:  The Role of Mount Kenya University</vt:lpstr>
      <vt:lpstr>What is Quality Education?</vt:lpstr>
      <vt:lpstr>Quality Education Cont’d</vt:lpstr>
      <vt:lpstr>Quality &amp; Relevance of Education  in Kenya  </vt:lpstr>
      <vt:lpstr>Quality &amp; Relevance of Education  in Kenya </vt:lpstr>
      <vt:lpstr>Role of Mount Kenya University</vt:lpstr>
      <vt:lpstr>Role of Mount Kenya University</vt:lpstr>
      <vt:lpstr>Role of Mount Kenya University</vt:lpstr>
      <vt:lpstr>Schools in MKU</vt:lpstr>
      <vt:lpstr>Schools in MKU Cont’d</vt:lpstr>
      <vt:lpstr>School of Education</vt:lpstr>
      <vt:lpstr>School of Education Cont’d</vt:lpstr>
      <vt:lpstr>Conclusion</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HEADS OF SECONDARY SCHOOLS IN NATIONAL COHESION</dc:title>
  <dc:creator>Beatrice kimani</dc:creator>
  <cp:lastModifiedBy>UBUNTU LIB</cp:lastModifiedBy>
  <cp:revision>40</cp:revision>
  <cp:lastPrinted>2015-06-15T16:01:31Z</cp:lastPrinted>
  <dcterms:created xsi:type="dcterms:W3CDTF">2014-06-24T14:07:07Z</dcterms:created>
  <dcterms:modified xsi:type="dcterms:W3CDTF">2016-04-18T11:46:34Z</dcterms:modified>
</cp:coreProperties>
</file>