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19"/>
  </p:notesMasterIdLst>
  <p:sldIdLst>
    <p:sldId id="256" r:id="rId2"/>
    <p:sldId id="331" r:id="rId3"/>
    <p:sldId id="303" r:id="rId4"/>
    <p:sldId id="329" r:id="rId5"/>
    <p:sldId id="330" r:id="rId6"/>
    <p:sldId id="311" r:id="rId7"/>
    <p:sldId id="314" r:id="rId8"/>
    <p:sldId id="315" r:id="rId9"/>
    <p:sldId id="318" r:id="rId10"/>
    <p:sldId id="319" r:id="rId11"/>
    <p:sldId id="320" r:id="rId12"/>
    <p:sldId id="322" r:id="rId13"/>
    <p:sldId id="324" r:id="rId14"/>
    <p:sldId id="333" r:id="rId15"/>
    <p:sldId id="332" r:id="rId16"/>
    <p:sldId id="301" r:id="rId17"/>
    <p:sldId id="334" r:id="rId18"/>
  </p:sldIdLst>
  <p:sldSz cx="9144000" cy="6858000" type="screen4x3"/>
  <p:notesSz cx="7053263" cy="93091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D62E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31813A88-89E8-4E3C-98BD-590F9CF8D913}" type="datetimeFigureOut">
              <a:rPr lang="en-GB" smtClean="0"/>
              <a:pPr/>
              <a:t>18/04/2016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31D28F2D-C0F3-4CF6-93A6-3E4653A824C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3512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28F2D-C0F3-4CF6-93A6-3E4653A824C4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69021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28F2D-C0F3-4CF6-93A6-3E4653A824C4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4659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28F2D-C0F3-4CF6-93A6-3E4653A824C4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1563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28F2D-C0F3-4CF6-93A6-3E4653A824C4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98419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28F2D-C0F3-4CF6-93A6-3E4653A824C4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45434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</a:t>
            </a:r>
            <a:r>
              <a:rPr lang="en-US" baseline="0" dirty="0" smtClean="0"/>
              <a:t> eleven business domains are transformative in getting the best out of individuals, families, communities, settings, organizations, institutions, societies, nations and world. (22 March 2015)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28F2D-C0F3-4CF6-93A6-3E4653A824C4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974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1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6451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451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451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451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451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6452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452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452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452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452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452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452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452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452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452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453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453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453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453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453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453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6453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453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453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453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454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454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454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454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454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454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454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454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454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454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455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grpSp>
          <p:nvGrpSpPr>
            <p:cNvPr id="6455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6455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455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</p:grpSp>
      <p:sp>
        <p:nvSpPr>
          <p:cNvPr id="64554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64555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64556" name="Rectangle 4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4557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4558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CA7F453-C83D-46BF-9E11-6271205CA068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47" name="TextBox 46"/>
          <p:cNvSpPr txBox="1"/>
          <p:nvPr userDrawn="1"/>
        </p:nvSpPr>
        <p:spPr>
          <a:xfrm>
            <a:off x="8852410" y="692696"/>
            <a:ext cx="400110" cy="604867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400" b="1" i="1" dirty="0" smtClean="0">
                <a:solidFill>
                  <a:srgbClr val="FF0000"/>
                </a:solidFill>
              </a:rPr>
              <a:t>© 2015 Seroney Some. Copyrighted. All rights reserved</a:t>
            </a:r>
            <a:endParaRPr lang="en-GB" sz="1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85BED9-CD4E-43A8-AD54-0AB5461D72E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E1EBD3-026C-48C0-AA7D-E1719C41F23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328592"/>
          </a:xfrm>
        </p:spPr>
        <p:txBody>
          <a:bodyPr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E85509-17DA-4ED9-A8C3-B5D4D443255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5B5FB1-F1BA-4F07-B477-4ABFCA9C618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5DC117-DA64-4708-B4D3-6C1454E5976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33F229-AEC9-4DCE-B5F7-1AFA371AB73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76AFC1-E539-41EA-8220-E5BB3E85D12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4C7D9D-DBF8-41E9-BF9B-8E63855BF83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1176DF-F393-40ED-88A9-6847BFF7A54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90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63491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3492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3493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3494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3495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63496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3497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3498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3499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3500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3501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3502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3503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3504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3505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3506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3507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3508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3509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3510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3511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63512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3513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3514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3515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3516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3517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3518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3519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3520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3521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3522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3523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3524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3525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3526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grpSp>
          <p:nvGrpSpPr>
            <p:cNvPr id="63527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63528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3529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</p:grpSp>
      <p:sp>
        <p:nvSpPr>
          <p:cNvPr id="63530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63531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63532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GB"/>
          </a:p>
        </p:txBody>
      </p:sp>
      <p:sp>
        <p:nvSpPr>
          <p:cNvPr id="63533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GB"/>
          </a:p>
        </p:txBody>
      </p:sp>
      <p:sp>
        <p:nvSpPr>
          <p:cNvPr id="63534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BC51F148-7D24-4A09-BCAA-10B4F859593F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47" name="TextBox 46"/>
          <p:cNvSpPr txBox="1"/>
          <p:nvPr userDrawn="1"/>
        </p:nvSpPr>
        <p:spPr>
          <a:xfrm>
            <a:off x="8852410" y="692696"/>
            <a:ext cx="400110" cy="604867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400" b="1" i="1" dirty="0" smtClean="0">
                <a:solidFill>
                  <a:srgbClr val="FF0000"/>
                </a:solidFill>
              </a:rPr>
              <a:t>© 2015 Seroney Some. Copyrighted. All rights reserved</a:t>
            </a:r>
            <a:endParaRPr lang="en-GB" sz="1400" b="1" i="1" dirty="0">
              <a:solidFill>
                <a:srgbClr val="FF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697578" y="1844824"/>
            <a:ext cx="8784976" cy="1368152"/>
          </a:xfrm>
        </p:spPr>
        <p:txBody>
          <a:bodyPr/>
          <a:lstStyle/>
          <a:p>
            <a:r>
              <a:rPr lang="en-US" sz="2800" b="1" u="sng" dirty="0" smtClean="0">
                <a:solidFill>
                  <a:srgbClr val="FF0000"/>
                </a:solidFill>
                <a:latin typeface="Arial Black" pitchFamily="34" charset="0"/>
              </a:rPr>
              <a:t>Scaling the Heights of Education</a:t>
            </a:r>
            <a:r>
              <a:rPr lang="en-US" sz="2800" b="1" dirty="0" smtClean="0">
                <a:solidFill>
                  <a:srgbClr val="FF0000"/>
                </a:solidFill>
                <a:latin typeface="Arial Black" pitchFamily="34" charset="0"/>
              </a:rPr>
              <a:t>:</a:t>
            </a:r>
            <a:r>
              <a:rPr lang="en-US" sz="2800" b="1" dirty="0" smtClean="0">
                <a:solidFill>
                  <a:srgbClr val="FFFF00"/>
                </a:solidFill>
                <a:latin typeface="Arial Black" pitchFamily="34" charset="0"/>
              </a:rPr>
              <a:t/>
            </a:r>
            <a:br>
              <a:rPr lang="en-US" sz="2800" b="1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en-US" sz="2800" b="1" dirty="0" smtClean="0">
                <a:solidFill>
                  <a:srgbClr val="FFFF00"/>
                </a:solidFill>
                <a:latin typeface="Arial Black" pitchFamily="34" charset="0"/>
              </a:rPr>
              <a:t/>
            </a:r>
            <a:br>
              <a:rPr lang="en-US" sz="2800" b="1" dirty="0" smtClean="0">
                <a:solidFill>
                  <a:srgbClr val="FFFF00"/>
                </a:solidFill>
                <a:latin typeface="Arial Black" pitchFamily="34" charset="0"/>
              </a:rPr>
            </a:br>
            <a:endParaRPr lang="en-GB" sz="28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179512" y="2852936"/>
            <a:ext cx="8604448" cy="3384376"/>
          </a:xfrm>
        </p:spPr>
        <p:txBody>
          <a:bodyPr/>
          <a:lstStyle/>
          <a:p>
            <a:r>
              <a:rPr lang="en-US" sz="2400" b="1" dirty="0" smtClean="0"/>
              <a:t>Professor </a:t>
            </a:r>
            <a:r>
              <a:rPr lang="en-US" sz="2400" b="1" dirty="0" err="1" smtClean="0"/>
              <a:t>Kimathi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Kigatiira</a:t>
            </a:r>
            <a:endParaRPr lang="en-US" sz="2400" b="1" dirty="0" smtClean="0"/>
          </a:p>
          <a:p>
            <a:r>
              <a:rPr lang="en-US" sz="2400" b="1" dirty="0" smtClean="0"/>
              <a:t>Dean, Medical School</a:t>
            </a:r>
          </a:p>
          <a:p>
            <a:r>
              <a:rPr lang="en-US" sz="2400" b="1" dirty="0" smtClean="0"/>
              <a:t>Mount Kenya University</a:t>
            </a:r>
          </a:p>
          <a:p>
            <a:endParaRPr lang="en-US" sz="2400" i="1" dirty="0" smtClean="0"/>
          </a:p>
          <a:p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AMCO Conference, </a:t>
            </a:r>
            <a:r>
              <a:rPr lang="en-US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Sarova</a:t>
            </a: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White Sands Resort &amp; Spa</a:t>
            </a:r>
          </a:p>
          <a:p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Mombasa, 31 Aug – 4 Sept 2015</a:t>
            </a:r>
          </a:p>
        </p:txBody>
      </p:sp>
      <p:sp>
        <p:nvSpPr>
          <p:cNvPr id="4" name="Rectangle 3"/>
          <p:cNvSpPr/>
          <p:nvPr/>
        </p:nvSpPr>
        <p:spPr>
          <a:xfrm>
            <a:off x="611560" y="-171400"/>
            <a:ext cx="943304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rgbClr val="FFFF00"/>
                </a:solidFill>
                <a:latin typeface="Arial Black" pitchFamily="34" charset="0"/>
              </a:rPr>
              <a:t>Balanced Personal and Professional </a:t>
            </a:r>
            <a:r>
              <a:rPr lang="en-US" sz="4000" b="1" dirty="0">
                <a:solidFill>
                  <a:srgbClr val="FFFF00"/>
                </a:solidFill>
                <a:latin typeface="Arial Black" pitchFamily="34" charset="0"/>
              </a:rPr>
              <a:t>Development </a:t>
            </a:r>
            <a:r>
              <a:rPr lang="en-US" sz="4000" b="1" dirty="0" smtClean="0">
                <a:solidFill>
                  <a:srgbClr val="FFFF00"/>
                </a:solidFill>
                <a:latin typeface="Arial Black" pitchFamily="34" charset="0"/>
              </a:rPr>
              <a:t>&amp; Performance</a:t>
            </a:r>
            <a:r>
              <a:rPr lang="en-GB" sz="4000" b="1" dirty="0">
                <a:solidFill>
                  <a:srgbClr val="FFFF00"/>
                </a:solidFill>
                <a:latin typeface="Arial Black" pitchFamily="34" charset="0"/>
              </a:rPr>
              <a:t/>
            </a:r>
            <a:br>
              <a:rPr lang="en-GB" sz="4000" b="1" dirty="0">
                <a:solidFill>
                  <a:srgbClr val="FFFF00"/>
                </a:solidFill>
                <a:latin typeface="Arial Black" pitchFamily="34" charset="0"/>
              </a:rPr>
            </a:br>
            <a:endParaRPr lang="en-GB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936104"/>
          </a:xfrm>
        </p:spPr>
        <p:txBody>
          <a:bodyPr/>
          <a:lstStyle/>
          <a:p>
            <a:r>
              <a:rPr lang="en-US" sz="2300" b="1" dirty="0" smtClean="0">
                <a:solidFill>
                  <a:srgbClr val="FF0000"/>
                </a:solidFill>
              </a:rPr>
              <a:t>Godly Education + Godly Beliefs + Godly Actions = Godly Transformation and Godly Positioning for Godly Excellence</a:t>
            </a:r>
            <a:endParaRPr lang="en-GB" sz="2300" b="1" dirty="0">
              <a:solidFill>
                <a:srgbClr val="FF0000"/>
              </a:solidFill>
            </a:endParaRPr>
          </a:p>
        </p:txBody>
      </p:sp>
      <p:sp>
        <p:nvSpPr>
          <p:cNvPr id="33796" name="AutoShape 4" descr="Image result for images of creation of man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798" name="AutoShape 6" descr="Image result for images of creation of man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00" name="AutoShape 8" descr="Image result for images of creation of man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02" name="AutoShape 10" descr="Image result for images of creation of man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842" name="AutoShape 2" descr="Image result for images of clocks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7890" name="AutoShape 2" descr="Image result for images of magnifying glasses-burning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7892" name="AutoShape 4" descr="Image result for images of magnifying glasses-burning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9938" name="AutoShape 2" descr="Image result for images of values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9940" name="AutoShape 4" descr="Image result for images of values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1259632" y="4797152"/>
            <a:ext cx="5616624" cy="523220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</a:rPr>
              <a:t>1. </a:t>
            </a:r>
            <a:r>
              <a:rPr lang="en-US" sz="2800" b="1" u="sng" dirty="0" smtClean="0">
                <a:solidFill>
                  <a:srgbClr val="FFFF00"/>
                </a:solidFill>
                <a:latin typeface="Arial Black" pitchFamily="34" charset="0"/>
              </a:rPr>
              <a:t>Actions</a:t>
            </a:r>
            <a:r>
              <a:rPr lang="en-US" sz="2800" b="1" dirty="0" smtClean="0">
                <a:solidFill>
                  <a:srgbClr val="FFFF00"/>
                </a:solidFill>
                <a:latin typeface="Arial Black" pitchFamily="34" charset="0"/>
              </a:rPr>
              <a:t>: Self, Others, God</a:t>
            </a:r>
            <a:endParaRPr lang="en-GB" sz="28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1720" y="3933056"/>
            <a:ext cx="5616624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2700" b="1" dirty="0" smtClean="0"/>
              <a:t>2. </a:t>
            </a:r>
            <a:r>
              <a:rPr lang="en-US" sz="2700" b="1" dirty="0" smtClean="0">
                <a:latin typeface="Arial Black" pitchFamily="34" charset="0"/>
              </a:rPr>
              <a:t>Words: Self, Others, God</a:t>
            </a:r>
            <a:endParaRPr lang="en-GB" sz="2700" b="1" dirty="0">
              <a:latin typeface="Arial Black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83768" y="2996952"/>
            <a:ext cx="568863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700" b="1" dirty="0" smtClean="0">
                <a:solidFill>
                  <a:srgbClr val="000000"/>
                </a:solidFill>
              </a:rPr>
              <a:t>3. </a:t>
            </a:r>
            <a:r>
              <a:rPr lang="en-US" sz="2700" b="1" dirty="0" smtClean="0">
                <a:solidFill>
                  <a:srgbClr val="000000"/>
                </a:solidFill>
                <a:latin typeface="Arial Black" pitchFamily="34" charset="0"/>
              </a:rPr>
              <a:t>Feelings: Self, Others, God</a:t>
            </a:r>
            <a:endParaRPr lang="en-GB" sz="2700" b="1" dirty="0">
              <a:solidFill>
                <a:srgbClr val="000000"/>
              </a:solidFill>
              <a:latin typeface="Arial Black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59832" y="2060848"/>
            <a:ext cx="5904656" cy="507831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US" sz="2700" b="1" dirty="0" smtClean="0"/>
              <a:t>4. </a:t>
            </a:r>
            <a:r>
              <a:rPr lang="en-US" sz="2700" b="1" dirty="0" smtClean="0">
                <a:latin typeface="Arial Black" pitchFamily="34" charset="0"/>
              </a:rPr>
              <a:t>Thoughts: Self, Others, God</a:t>
            </a:r>
            <a:endParaRPr lang="en-GB" sz="2700" b="1" dirty="0">
              <a:latin typeface="Arial Black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35896" y="1196752"/>
            <a:ext cx="5472608" cy="50783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2700" b="1" dirty="0" smtClean="0">
                <a:latin typeface="Arial Black" pitchFamily="34" charset="0"/>
              </a:rPr>
              <a:t>5. </a:t>
            </a:r>
            <a:r>
              <a:rPr lang="en-US" sz="2700" b="1" u="sng" dirty="0" smtClean="0">
                <a:latin typeface="Arial Black" pitchFamily="34" charset="0"/>
              </a:rPr>
              <a:t>Beliefs</a:t>
            </a:r>
            <a:r>
              <a:rPr lang="en-US" sz="2700" b="1" dirty="0" smtClean="0">
                <a:latin typeface="Arial Black" pitchFamily="34" charset="0"/>
              </a:rPr>
              <a:t>: Self, Others, God</a:t>
            </a:r>
            <a:endParaRPr lang="en-GB" sz="2700" b="1" dirty="0">
              <a:latin typeface="Arial Black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 flipV="1">
            <a:off x="683568" y="1124744"/>
            <a:ext cx="2808312" cy="4176464"/>
          </a:xfrm>
          <a:prstGeom prst="straightConnector1">
            <a:avLst/>
          </a:prstGeom>
          <a:solidFill>
            <a:schemeClr val="accent1"/>
          </a:solidFill>
          <a:ln w="127000" cap="flat" cmpd="sng" algn="ctr">
            <a:solidFill>
              <a:srgbClr val="FFFF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21" name="TextBox 20"/>
          <p:cNvSpPr txBox="1"/>
          <p:nvPr/>
        </p:nvSpPr>
        <p:spPr>
          <a:xfrm rot="18292079">
            <a:off x="-917157" y="2655002"/>
            <a:ext cx="513194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</a:schemeClr>
                </a:solidFill>
                <a:latin typeface="Arial Black" pitchFamily="34" charset="0"/>
              </a:rPr>
              <a:t>Godly Transformative Education or </a:t>
            </a:r>
          </a:p>
          <a:p>
            <a:r>
              <a:rPr lang="en-US" sz="2000" b="1" dirty="0" smtClean="0">
                <a:latin typeface="Arial Black" pitchFamily="34" charset="0"/>
              </a:rPr>
              <a:t>“</a:t>
            </a:r>
            <a:r>
              <a:rPr lang="en-US" sz="2000" b="1" dirty="0" smtClean="0">
                <a:solidFill>
                  <a:srgbClr val="FF0000"/>
                </a:solidFill>
                <a:latin typeface="Arial Black" pitchFamily="34" charset="0"/>
              </a:rPr>
              <a:t>Scaling the Heights of Education”</a:t>
            </a:r>
            <a:endParaRPr lang="en-GB" sz="20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9512" y="5581689"/>
            <a:ext cx="87849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This is the power of suicide bombers, including Samson in Bible. </a:t>
            </a:r>
            <a:r>
              <a:rPr lang="en-US" sz="2000" dirty="0" smtClean="0">
                <a:solidFill>
                  <a:srgbClr val="FFFF00"/>
                </a:solidFill>
                <a:latin typeface="Arial Black" pitchFamily="34" charset="0"/>
              </a:rPr>
              <a:t>“Faith without action is death.” </a:t>
            </a:r>
            <a:r>
              <a:rPr lang="en-US" sz="2000" b="1" dirty="0" smtClean="0"/>
              <a:t>Beliefs without actions leads to no progress. </a:t>
            </a:r>
            <a:endParaRPr lang="en-GB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640960" cy="1440160"/>
          </a:xfrm>
        </p:spPr>
        <p:txBody>
          <a:bodyPr>
            <a:noAutofit/>
          </a:bodyPr>
          <a:lstStyle/>
          <a:p>
            <a:pPr algn="l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 Black" pitchFamily="34" charset="0"/>
              </a:rPr>
              <a:t>The power of belief and religion results in dramatic personal and professional transformation. This goes beyond development and performance. It may result in self-sacrifice</a:t>
            </a:r>
            <a:endParaRPr lang="en-GB" sz="2400" b="1" dirty="0">
              <a:solidFill>
                <a:schemeClr val="accent1">
                  <a:lumMod val="75000"/>
                </a:schemeClr>
              </a:solidFill>
              <a:effectLst/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t="-5032" b="5032"/>
          <a:stretch/>
        </p:blipFill>
        <p:spPr bwMode="auto">
          <a:xfrm>
            <a:off x="-108520" y="1484784"/>
            <a:ext cx="9081492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936104"/>
          </a:xfrm>
        </p:spPr>
        <p:txBody>
          <a:bodyPr/>
          <a:lstStyle/>
          <a:p>
            <a:r>
              <a:rPr lang="en-US" sz="3200" b="1" u="sng" dirty="0" smtClean="0">
                <a:solidFill>
                  <a:srgbClr val="FFFF00"/>
                </a:solidFill>
              </a:rPr>
              <a:t>Education</a:t>
            </a:r>
            <a:r>
              <a:rPr lang="en-US" sz="3200" b="1" dirty="0" smtClean="0">
                <a:solidFill>
                  <a:srgbClr val="FFFF00"/>
                </a:solidFill>
              </a:rPr>
              <a:t> is Key to Transformation and Positioning for Excellence</a:t>
            </a:r>
            <a:endParaRPr lang="en-GB" sz="3200" b="1" dirty="0">
              <a:solidFill>
                <a:srgbClr val="FFFF00"/>
              </a:solidFill>
            </a:endParaRPr>
          </a:p>
        </p:txBody>
      </p:sp>
      <p:sp>
        <p:nvSpPr>
          <p:cNvPr id="33796" name="AutoShape 4" descr="Image result for images of creation of man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798" name="AutoShape 6" descr="Image result for images of creation of man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00" name="AutoShape 8" descr="Image result for images of creation of man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02" name="AutoShape 10" descr="Image result for images of creation of man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842" name="AutoShape 2" descr="Image result for images of clocks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7890" name="AutoShape 2" descr="Image result for images of magnifying glasses-burning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7892" name="AutoShape 4" descr="Image result for images of magnifying glasses-burning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9938" name="AutoShape 2" descr="Image result for images of values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9940" name="AutoShape 4" descr="Image result for images of values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1763688" y="4149080"/>
            <a:ext cx="5040560" cy="523220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</a:rPr>
              <a:t>1. Family</a:t>
            </a:r>
            <a:endParaRPr lang="en-GB" sz="2800" b="1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83768" y="3099682"/>
            <a:ext cx="5040560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2. Community</a:t>
            </a:r>
            <a:endParaRPr lang="en-GB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275856" y="2060848"/>
            <a:ext cx="5040560" cy="52322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4. Nation/State</a:t>
            </a:r>
            <a:endParaRPr lang="en-GB" sz="2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067944" y="1196752"/>
            <a:ext cx="5040560" cy="52322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5. Global/United Nations</a:t>
            </a:r>
            <a:endParaRPr lang="en-GB" sz="2800" b="1" dirty="0"/>
          </a:p>
        </p:txBody>
      </p:sp>
      <p:cxnSp>
        <p:nvCxnSpPr>
          <p:cNvPr id="20" name="Straight Arrow Connector 19"/>
          <p:cNvCxnSpPr/>
          <p:nvPr/>
        </p:nvCxnSpPr>
        <p:spPr bwMode="auto">
          <a:xfrm flipV="1">
            <a:off x="683568" y="1124744"/>
            <a:ext cx="2808312" cy="4176464"/>
          </a:xfrm>
          <a:prstGeom prst="straightConnector1">
            <a:avLst/>
          </a:prstGeom>
          <a:solidFill>
            <a:schemeClr val="accent1"/>
          </a:solidFill>
          <a:ln w="127000" cap="flat" cmpd="sng" algn="ctr">
            <a:solidFill>
              <a:srgbClr val="FFFF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21" name="TextBox 20"/>
          <p:cNvSpPr txBox="1"/>
          <p:nvPr/>
        </p:nvSpPr>
        <p:spPr>
          <a:xfrm rot="18292079">
            <a:off x="-917158" y="2397167"/>
            <a:ext cx="5131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Arial Black" pitchFamily="34" charset="0"/>
              </a:rPr>
              <a:t>Transformative Education or </a:t>
            </a:r>
          </a:p>
          <a:p>
            <a:r>
              <a:rPr lang="en-US" sz="2000" b="1" dirty="0" smtClean="0">
                <a:solidFill>
                  <a:srgbClr val="FF0000"/>
                </a:solidFill>
                <a:latin typeface="Arial Black" pitchFamily="34" charset="0"/>
              </a:rPr>
              <a:t>“Scaling the Heights of Education</a:t>
            </a:r>
            <a:r>
              <a:rPr lang="en-US" sz="2000" b="1" dirty="0" smtClean="0">
                <a:latin typeface="Arial Black" pitchFamily="34" charset="0"/>
              </a:rPr>
              <a:t>”</a:t>
            </a:r>
            <a:endParaRPr lang="en-GB" sz="2000" b="1" dirty="0">
              <a:latin typeface="Arial Black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9512" y="5445224"/>
            <a:ext cx="878497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Meeting aspirations, concerns and commitments commensurate to age and responsibility in a given setting and position in the world. </a:t>
            </a:r>
            <a:r>
              <a:rPr lang="en-US" sz="2800" b="1" dirty="0" smtClean="0">
                <a:solidFill>
                  <a:srgbClr val="FF0000"/>
                </a:solidFill>
                <a:latin typeface="Arial Black" pitchFamily="34" charset="0"/>
              </a:rPr>
              <a:t>Thinking globally and acting locally.</a:t>
            </a:r>
            <a:endParaRPr lang="en-GB" sz="20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7" grpId="0" animBg="1"/>
      <p:bldP spid="18" grpId="0" animBg="1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144463"/>
            <a:ext cx="8784976" cy="936104"/>
          </a:xfrm>
        </p:spPr>
        <p:txBody>
          <a:bodyPr/>
          <a:lstStyle/>
          <a:p>
            <a:r>
              <a:rPr lang="en-US" sz="3200" b="1" u="sng" dirty="0" smtClean="0">
                <a:solidFill>
                  <a:srgbClr val="FFFF00"/>
                </a:solidFill>
              </a:rPr>
              <a:t>Education</a:t>
            </a:r>
            <a:r>
              <a:rPr lang="en-US" sz="3200" b="1" dirty="0" smtClean="0">
                <a:solidFill>
                  <a:srgbClr val="FFFF00"/>
                </a:solidFill>
              </a:rPr>
              <a:t> is Key to Transformation and Positioning for Excellence achievable through proper 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mentorship</a:t>
            </a:r>
            <a:endParaRPr lang="en-GB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3796" name="AutoShape 4" descr="Image result for images of creation of man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798" name="AutoShape 6" descr="Image result for images of creation of man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00" name="AutoShape 8" descr="Image result for images of creation of man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02" name="AutoShape 10" descr="Image result for images of creation of man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842" name="AutoShape 2" descr="Image result for images of clocks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7890" name="AutoShape 2" descr="Image result for images of magnifying glasses-burning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7892" name="AutoShape 4" descr="Image result for images of magnifying glasses-burning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9938" name="AutoShape 2" descr="Image result for images of values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9940" name="AutoShape 4" descr="Image result for images of values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1259632" y="4797152"/>
            <a:ext cx="5616624" cy="461665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1. </a:t>
            </a:r>
            <a:r>
              <a:rPr lang="en-US" sz="2400" b="1" u="sng" dirty="0" smtClean="0">
                <a:solidFill>
                  <a:srgbClr val="FFFF00"/>
                </a:solidFill>
                <a:latin typeface="Arial Black" pitchFamily="34" charset="0"/>
              </a:rPr>
              <a:t>Tell</a:t>
            </a:r>
            <a:endParaRPr lang="en-GB" sz="24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1720" y="3933056"/>
            <a:ext cx="5616624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2700" b="1" dirty="0" smtClean="0"/>
              <a:t>2. </a:t>
            </a:r>
            <a:r>
              <a:rPr lang="en-US" sz="2400" b="1" dirty="0" smtClean="0">
                <a:latin typeface="Arial Black" pitchFamily="34" charset="0"/>
              </a:rPr>
              <a:t>Explain</a:t>
            </a:r>
            <a:endParaRPr lang="en-GB" sz="2700" b="1" dirty="0">
              <a:latin typeface="Arial Black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55776" y="3068960"/>
            <a:ext cx="568863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700" b="1" dirty="0" smtClean="0">
                <a:solidFill>
                  <a:srgbClr val="000000"/>
                </a:solidFill>
              </a:rPr>
              <a:t>3. </a:t>
            </a:r>
            <a:r>
              <a:rPr lang="en-US" sz="2700" b="1" dirty="0" smtClean="0">
                <a:solidFill>
                  <a:srgbClr val="000000"/>
                </a:solidFill>
                <a:latin typeface="Arial Black" pitchFamily="34" charset="0"/>
              </a:rPr>
              <a:t>Demonstrate</a:t>
            </a:r>
            <a:endParaRPr lang="en-GB" sz="2700" b="1" dirty="0">
              <a:solidFill>
                <a:srgbClr val="000000"/>
              </a:solidFill>
              <a:latin typeface="Arial Black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67799" y="2132856"/>
            <a:ext cx="5904656" cy="507831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US" sz="2700" b="1" dirty="0" smtClean="0"/>
              <a:t>4. </a:t>
            </a:r>
            <a:r>
              <a:rPr lang="en-US" sz="2700" b="1" dirty="0" smtClean="0">
                <a:latin typeface="Arial Black" pitchFamily="34" charset="0"/>
              </a:rPr>
              <a:t>Experience</a:t>
            </a:r>
            <a:endParaRPr lang="en-GB" sz="2700" b="1" dirty="0">
              <a:latin typeface="Arial Black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86418" y="1244387"/>
            <a:ext cx="5472608" cy="50783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2700" b="1" dirty="0" smtClean="0">
                <a:latin typeface="Arial Black" pitchFamily="34" charset="0"/>
              </a:rPr>
              <a:t>5. Evaluate</a:t>
            </a:r>
            <a:endParaRPr lang="en-GB" sz="2700" b="1" dirty="0">
              <a:latin typeface="Arial Black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 flipV="1">
            <a:off x="683568" y="1124744"/>
            <a:ext cx="2808312" cy="4176464"/>
          </a:xfrm>
          <a:prstGeom prst="straightConnector1">
            <a:avLst/>
          </a:prstGeom>
          <a:solidFill>
            <a:schemeClr val="accent1"/>
          </a:solidFill>
          <a:ln w="127000" cap="flat" cmpd="sng" algn="ctr">
            <a:solidFill>
              <a:srgbClr val="FFFF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21" name="TextBox 20"/>
          <p:cNvSpPr txBox="1"/>
          <p:nvPr/>
        </p:nvSpPr>
        <p:spPr>
          <a:xfrm rot="18292079">
            <a:off x="-917157" y="2639613"/>
            <a:ext cx="5131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Arial Black" pitchFamily="34" charset="0"/>
              </a:rPr>
              <a:t>Transformative Education or </a:t>
            </a:r>
          </a:p>
          <a:p>
            <a:r>
              <a:rPr lang="en-US" sz="2000" b="1" dirty="0" smtClean="0">
                <a:solidFill>
                  <a:srgbClr val="FF0000"/>
                </a:solidFill>
                <a:latin typeface="Arial Black" pitchFamily="34" charset="0"/>
              </a:rPr>
              <a:t>“Scaling the Heights of Education</a:t>
            </a:r>
            <a:r>
              <a:rPr lang="en-US" sz="2000" b="1" dirty="0" smtClean="0">
                <a:latin typeface="Arial Black" pitchFamily="34" charset="0"/>
              </a:rPr>
              <a:t>”</a:t>
            </a:r>
            <a:endParaRPr lang="en-GB" sz="2000" b="1" dirty="0">
              <a:latin typeface="Arial Black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9512" y="5373216"/>
            <a:ext cx="87849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>
                <a:solidFill>
                  <a:srgbClr val="FF0000"/>
                </a:solidFill>
              </a:rPr>
              <a:t>Evidence-generation and knowledge </a:t>
            </a:r>
            <a:r>
              <a:rPr lang="en-US" sz="2800" dirty="0" smtClean="0">
                <a:solidFill>
                  <a:srgbClr val="FF0000"/>
                </a:solidFill>
              </a:rPr>
              <a:t>management is key to transformation and positioning for</a:t>
            </a:r>
            <a:endParaRPr lang="en-GB" sz="24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2815" y="0"/>
            <a:ext cx="8229600" cy="788987"/>
          </a:xfrm>
        </p:spPr>
        <p:txBody>
          <a:bodyPr/>
          <a:lstStyle/>
          <a:p>
            <a:r>
              <a:rPr lang="en-US" b="1" u="sng" dirty="0">
                <a:solidFill>
                  <a:srgbClr val="0070C0"/>
                </a:solidFill>
              </a:rPr>
              <a:t>Study Villas Wi-Fi Enabled</a:t>
            </a:r>
            <a:endParaRPr lang="en-GB" dirty="0"/>
          </a:p>
        </p:txBody>
      </p:sp>
      <p:pic>
        <p:nvPicPr>
          <p:cNvPr id="4" name="Picture 2" descr="C:\Users\wkinyua.MOUNTKENYA\Desktop\photos\IMG_436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967" y="760512"/>
            <a:ext cx="9036496" cy="609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258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88640"/>
            <a:ext cx="9324527" cy="655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93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32656"/>
            <a:ext cx="8460432" cy="5472608"/>
          </a:xfrm>
        </p:spPr>
        <p:txBody>
          <a:bodyPr/>
          <a:lstStyle/>
          <a:p>
            <a:pPr algn="ctr">
              <a:buNone/>
            </a:pPr>
            <a:r>
              <a:rPr lang="en-US" sz="4800" b="1" dirty="0" smtClean="0">
                <a:solidFill>
                  <a:srgbClr val="FFFF00"/>
                </a:solidFill>
                <a:latin typeface="Arial Black" pitchFamily="34" charset="0"/>
              </a:rPr>
              <a:t>In summary, </a:t>
            </a:r>
            <a:r>
              <a:rPr lang="en-US" sz="4800" b="1" dirty="0">
                <a:solidFill>
                  <a:srgbClr val="FFFF00"/>
                </a:solidFill>
                <a:latin typeface="Arial Black" pitchFamily="34" charset="0"/>
              </a:rPr>
              <a:t>What is </a:t>
            </a:r>
            <a:r>
              <a:rPr lang="en-US" sz="4800" b="1" dirty="0" smtClean="0">
                <a:solidFill>
                  <a:srgbClr val="FFFF00"/>
                </a:solidFill>
                <a:latin typeface="Arial Black" pitchFamily="34" charset="0"/>
              </a:rPr>
              <a:t>transformative Education?</a:t>
            </a:r>
          </a:p>
          <a:p>
            <a:pPr algn="ctr">
              <a:buNone/>
            </a:pPr>
            <a:r>
              <a:rPr lang="en-US" sz="48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Arial Black" pitchFamily="34" charset="0"/>
              </a:rPr>
              <a:t>Knowledge of good and progressive social behavior</a:t>
            </a:r>
          </a:p>
          <a:p>
            <a:pPr algn="ctr">
              <a:buNone/>
            </a:pPr>
            <a:r>
              <a:rPr lang="en-US" sz="4800" b="1" dirty="0" smtClean="0">
                <a:latin typeface="Arial Black" pitchFamily="34" charset="0"/>
              </a:rPr>
              <a:t>To be educated is to</a:t>
            </a:r>
            <a:r>
              <a:rPr lang="en-US" sz="4800" b="1" dirty="0" smtClean="0">
                <a:solidFill>
                  <a:srgbClr val="FF0000"/>
                </a:solidFill>
                <a:latin typeface="Arial Black" pitchFamily="34" charset="0"/>
              </a:rPr>
              <a:t> “Think Globally and Acting Locally”</a:t>
            </a:r>
            <a:endParaRPr lang="en-GB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d21313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371600"/>
            <a:ext cx="5775325" cy="146749"/>
          </a:xfrm>
          <a:prstGeom prst="rect">
            <a:avLst/>
          </a:prstGeom>
          <a:noFill/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1268760"/>
            <a:ext cx="8229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72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Lucida Handwriting" pitchFamily="66" charset="0"/>
              </a:rPr>
              <a:t>THE END</a:t>
            </a:r>
          </a:p>
          <a:p>
            <a:pPr algn="ctr"/>
            <a:endParaRPr lang="en-US" sz="7200" b="1" cap="none" spc="50" dirty="0" smtClean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Lucida Handwriting" pitchFamily="66" charset="0"/>
            </a:endParaRPr>
          </a:p>
          <a:p>
            <a:pPr algn="ctr"/>
            <a:endParaRPr lang="en-US" sz="72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Lucida Handwriting" pitchFamily="66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99792" y="1988840"/>
            <a:ext cx="4038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04392" y="4902696"/>
            <a:ext cx="6629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3317588" y="4136490"/>
            <a:ext cx="32896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0CD62E"/>
                </a:solidFill>
              </a:rPr>
              <a:t> GOD BLESS</a:t>
            </a:r>
            <a:endParaRPr lang="en-GB" sz="4000" dirty="0">
              <a:solidFill>
                <a:srgbClr val="0CD6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338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wkinyua.MKU\Desktop\main gat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-13935"/>
            <a:ext cx="8784976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31640" y="5773127"/>
            <a:ext cx="71502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SCAILING </a:t>
            </a:r>
            <a:r>
              <a:rPr lang="en-US" sz="2800" dirty="0">
                <a:solidFill>
                  <a:srgbClr val="FF0000"/>
                </a:solidFill>
              </a:rPr>
              <a:t>THE </a:t>
            </a:r>
            <a:r>
              <a:rPr lang="en-US" sz="2800" dirty="0" smtClean="0">
                <a:solidFill>
                  <a:srgbClr val="FF0000"/>
                </a:solidFill>
              </a:rPr>
              <a:t>HEIGHTS </a:t>
            </a:r>
            <a:r>
              <a:rPr lang="en-US" sz="2800" dirty="0">
                <a:solidFill>
                  <a:srgbClr val="FF0000"/>
                </a:solidFill>
              </a:rPr>
              <a:t>OF EDUCATION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3808" y="6376414"/>
            <a:ext cx="2907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UNIVERSITY MAIN GATE</a:t>
            </a:r>
          </a:p>
        </p:txBody>
      </p:sp>
    </p:spTree>
    <p:extLst>
      <p:ext uri="{BB962C8B-B14F-4D97-AF65-F5344CB8AC3E}">
        <p14:creationId xmlns:p14="http://schemas.microsoft.com/office/powerpoint/2010/main" val="352392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  <a:latin typeface="Arial Black" pitchFamily="34" charset="0"/>
              </a:rPr>
              <a:t>Quotes - Youth</a:t>
            </a:r>
            <a:endParaRPr lang="en-GB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08720"/>
            <a:ext cx="8964488" cy="5472608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800" b="1" dirty="0" smtClean="0"/>
              <a:t>“Don't laugh at a youth for his affectations; he is only trying on a face after another to find his own.” </a:t>
            </a:r>
          </a:p>
          <a:p>
            <a:pPr>
              <a:buNone/>
            </a:pPr>
            <a:r>
              <a:rPr lang="en-US" sz="2800" dirty="0" smtClean="0"/>
              <a:t>				</a:t>
            </a:r>
            <a:r>
              <a:rPr lang="en-US" sz="2800" i="1" dirty="0" smtClean="0"/>
              <a:t>Logan Pearsall Smith (1865 - 1946)</a:t>
            </a:r>
          </a:p>
          <a:p>
            <a:pPr>
              <a:buNone/>
            </a:pPr>
            <a:endParaRPr lang="en-US" sz="2800" i="1" dirty="0" smtClean="0"/>
          </a:p>
          <a:p>
            <a:pPr>
              <a:buFont typeface="Arial" pitchFamily="34" charset="0"/>
              <a:buChar char="•"/>
            </a:pPr>
            <a:r>
              <a:rPr lang="en-US" sz="2800" i="1" dirty="0" smtClean="0"/>
              <a:t> </a:t>
            </a:r>
            <a:r>
              <a:rPr lang="en-US" sz="2800" b="1" dirty="0"/>
              <a:t>“Nothing can be so amusingly arrogant as a young man who has just discovered an old idea and thinks it is his own.” </a:t>
            </a:r>
          </a:p>
          <a:p>
            <a:pPr>
              <a:buNone/>
            </a:pPr>
            <a:r>
              <a:rPr lang="en-US" sz="2800" i="1" dirty="0"/>
              <a:t>							Sidney J. Harris </a:t>
            </a:r>
            <a:endParaRPr lang="en-GB" sz="2800" i="1" dirty="0"/>
          </a:p>
          <a:p>
            <a:pPr>
              <a:buNone/>
            </a:pPr>
            <a:endParaRPr lang="en-US" sz="2800" i="1" dirty="0" smtClean="0"/>
          </a:p>
          <a:p>
            <a:pPr>
              <a:buFont typeface="Arial" pitchFamily="34" charset="0"/>
              <a:buChar char="•"/>
            </a:pPr>
            <a:r>
              <a:rPr lang="en-GB" sz="2800" dirty="0" smtClean="0">
                <a:solidFill>
                  <a:srgbClr val="FFFF00"/>
                </a:solidFill>
                <a:latin typeface="Arial Black" pitchFamily="34" charset="0"/>
              </a:rPr>
              <a:t>“In youth we learn; in age we understand.” </a:t>
            </a:r>
          </a:p>
          <a:p>
            <a:pPr>
              <a:buNone/>
            </a:pPr>
            <a:r>
              <a:rPr lang="en-GB" sz="2800" dirty="0" smtClean="0">
                <a:solidFill>
                  <a:srgbClr val="FFFF00"/>
                </a:solidFill>
              </a:rPr>
              <a:t>					</a:t>
            </a:r>
            <a:r>
              <a:rPr lang="en-GB" sz="2800" i="1" dirty="0" smtClean="0">
                <a:solidFill>
                  <a:srgbClr val="FFFF00"/>
                </a:solidFill>
              </a:rPr>
              <a:t>Marie </a:t>
            </a:r>
            <a:r>
              <a:rPr lang="en-GB" sz="2800" i="1" dirty="0" err="1" smtClean="0">
                <a:solidFill>
                  <a:srgbClr val="FFFF00"/>
                </a:solidFill>
              </a:rPr>
              <a:t>Ebner</a:t>
            </a:r>
            <a:r>
              <a:rPr lang="en-GB" sz="2800" i="1" dirty="0" smtClean="0">
                <a:solidFill>
                  <a:srgbClr val="FFFF00"/>
                </a:solidFill>
              </a:rPr>
              <a:t> von </a:t>
            </a:r>
            <a:r>
              <a:rPr lang="en-GB" sz="2800" i="1" dirty="0" err="1" smtClean="0">
                <a:solidFill>
                  <a:srgbClr val="FFFF00"/>
                </a:solidFill>
              </a:rPr>
              <a:t>Eschenbach</a:t>
            </a:r>
            <a:r>
              <a:rPr lang="en-GB" sz="2800" i="1" dirty="0" smtClean="0">
                <a:solidFill>
                  <a:srgbClr val="FFFF00"/>
                </a:solidFill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  <a:latin typeface="Arial Black" pitchFamily="34" charset="0"/>
              </a:rPr>
              <a:t>What is </a:t>
            </a:r>
            <a:r>
              <a:rPr lang="en-US" b="1" u="sng" dirty="0" smtClean="0">
                <a:solidFill>
                  <a:srgbClr val="FFFF00"/>
                </a:solidFill>
                <a:latin typeface="Arial Black" pitchFamily="34" charset="0"/>
              </a:rPr>
              <a:t>Education</a:t>
            </a:r>
            <a:r>
              <a:rPr lang="en-US" b="1" dirty="0" smtClean="0">
                <a:solidFill>
                  <a:srgbClr val="FFFF00"/>
                </a:solidFill>
                <a:latin typeface="Arial Black" pitchFamily="34" charset="0"/>
              </a:rPr>
              <a:t>?</a:t>
            </a:r>
            <a:endParaRPr lang="en-GB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2800" dirty="0" smtClean="0"/>
              <a:t>“A </a:t>
            </a:r>
            <a:r>
              <a:rPr lang="en-US" sz="2800" dirty="0" err="1" smtClean="0"/>
              <a:t>purposive,conscious</a:t>
            </a:r>
            <a:r>
              <a:rPr lang="en-US" sz="2800" dirty="0" smtClean="0"/>
              <a:t> or otherwise, psychosocial</a:t>
            </a:r>
            <a:r>
              <a:rPr lang="en-US" sz="2800" dirty="0"/>
              <a:t>, </a:t>
            </a:r>
            <a:r>
              <a:rPr lang="en-US" sz="2800" dirty="0" smtClean="0"/>
              <a:t>philosophical</a:t>
            </a:r>
            <a:r>
              <a:rPr lang="en-US" sz="2800" dirty="0"/>
              <a:t> and</a:t>
            </a:r>
            <a:r>
              <a:rPr lang="en-US" sz="2800" dirty="0" smtClean="0"/>
              <a:t> scientific </a:t>
            </a:r>
            <a:r>
              <a:rPr lang="en-US" sz="2800" u="sng" dirty="0" smtClean="0"/>
              <a:t>process, </a:t>
            </a:r>
            <a:r>
              <a:rPr lang="en-US" sz="2800" dirty="0" smtClean="0"/>
              <a:t>which bring about </a:t>
            </a:r>
            <a:r>
              <a:rPr lang="en-US" sz="2800" dirty="0" smtClean="0">
                <a:solidFill>
                  <a:srgbClr val="FF0000"/>
                </a:solidFill>
              </a:rPr>
              <a:t>development of the </a:t>
            </a:r>
            <a:r>
              <a:rPr lang="en-US" sz="2800" dirty="0" smtClean="0">
                <a:solidFill>
                  <a:srgbClr val="0CD62E"/>
                </a:solidFill>
              </a:rPr>
              <a:t>individual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and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00B050"/>
                </a:solidFill>
              </a:rPr>
              <a:t>society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to the fullest extent </a:t>
            </a:r>
            <a:r>
              <a:rPr lang="en-US" sz="2800" dirty="0" smtClean="0"/>
              <a:t>in such a way that </a:t>
            </a:r>
            <a:r>
              <a:rPr lang="en-US" sz="2800" dirty="0" smtClean="0">
                <a:solidFill>
                  <a:srgbClr val="FF0000"/>
                </a:solidFill>
              </a:rPr>
              <a:t>both enjoy maximum </a:t>
            </a:r>
            <a:r>
              <a:rPr lang="en-US" sz="2800" dirty="0" smtClean="0">
                <a:solidFill>
                  <a:srgbClr val="0CD62E"/>
                </a:solidFill>
              </a:rPr>
              <a:t>happiness and prosperity</a:t>
            </a:r>
            <a:r>
              <a:rPr lang="en-US" sz="2800" dirty="0" smtClean="0">
                <a:solidFill>
                  <a:srgbClr val="FF0000"/>
                </a:solidFill>
              </a:rPr>
              <a:t>”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2800" dirty="0" smtClean="0"/>
              <a:t>“Education is development of individual according to his needs and demands of society, of which he is an integral part”			</a:t>
            </a:r>
            <a:r>
              <a:rPr lang="en-US" sz="2800" i="1" dirty="0" err="1" smtClean="0"/>
              <a:t>Satish</a:t>
            </a:r>
            <a:r>
              <a:rPr lang="en-US" sz="2800" i="1" dirty="0" smtClean="0"/>
              <a:t> Kumar and </a:t>
            </a:r>
            <a:r>
              <a:rPr lang="en-US" sz="2800" i="1" dirty="0" err="1" smtClean="0"/>
              <a:t>Sajjad</a:t>
            </a:r>
            <a:r>
              <a:rPr lang="en-US" sz="2800" i="1" dirty="0" smtClean="0"/>
              <a:t> Ahmad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363272" cy="1584176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How do we achieve this in medical education</a:t>
            </a:r>
            <a:br>
              <a:rPr lang="en-US" b="1" dirty="0" smtClean="0">
                <a:solidFill>
                  <a:srgbClr val="FFFF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MENTORSHIP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44824"/>
            <a:ext cx="8784976" cy="432048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William A. Ward has said,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"The mediocre teacher </a:t>
            </a:r>
            <a:r>
              <a:rPr lang="en-US" b="1" u="sng" dirty="0" smtClean="0"/>
              <a:t>tells</a:t>
            </a:r>
            <a:r>
              <a:rPr lang="en-US" dirty="0" smtClean="0"/>
              <a:t>.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 good teacher </a:t>
            </a:r>
            <a:r>
              <a:rPr lang="en-US" b="1" u="sng" dirty="0" smtClean="0"/>
              <a:t>explains</a:t>
            </a:r>
            <a:r>
              <a:rPr lang="en-US" dirty="0" smtClean="0"/>
              <a:t>.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 superior teacher </a:t>
            </a:r>
            <a:r>
              <a:rPr lang="en-US" b="1" u="sng" dirty="0" smtClean="0"/>
              <a:t>demonstrates</a:t>
            </a:r>
            <a:r>
              <a:rPr lang="en-US" dirty="0" smtClean="0"/>
              <a:t>.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 great teacher </a:t>
            </a:r>
            <a:r>
              <a:rPr lang="en-US" b="1" u="sng" dirty="0" smtClean="0"/>
              <a:t>inspires</a:t>
            </a:r>
            <a:r>
              <a:rPr lang="en-US" dirty="0" smtClean="0"/>
              <a:t>. </a:t>
            </a:r>
          </a:p>
          <a:p>
            <a:pPr>
              <a:buNone/>
            </a:pPr>
            <a:r>
              <a:rPr lang="en-US" i="1" dirty="0" smtClean="0"/>
              <a:t>	- Progress Magazine</a:t>
            </a:r>
            <a:r>
              <a:rPr lang="en-US" dirty="0" smtClean="0"/>
              <a:t>, December 23, 1992.</a:t>
            </a:r>
          </a:p>
          <a:p>
            <a:pPr>
              <a:buNone/>
            </a:pPr>
            <a:r>
              <a:rPr lang="en-US" u="sng" dirty="0" smtClean="0"/>
              <a:t>But take note: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Only one Teacher Sacrificed for His students – Jesus Christ, our Lord and Saviour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936104"/>
          </a:xfrm>
        </p:spPr>
        <p:txBody>
          <a:bodyPr/>
          <a:lstStyle/>
          <a:p>
            <a:r>
              <a:rPr lang="en-US" sz="3200" b="1" u="sng" dirty="0" smtClean="0">
                <a:solidFill>
                  <a:srgbClr val="FF0000"/>
                </a:solidFill>
              </a:rPr>
              <a:t>Education</a:t>
            </a:r>
            <a:r>
              <a:rPr lang="en-US" sz="3200" b="1" dirty="0" smtClean="0">
                <a:solidFill>
                  <a:srgbClr val="FF0000"/>
                </a:solidFill>
              </a:rPr>
              <a:t> is Key to Transformation and Positioning for Excellence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33796" name="AutoShape 4" descr="Image result for images of creation of man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798" name="AutoShape 6" descr="Image result for images of creation of man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00" name="AutoShape 8" descr="Image result for images of creation of man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02" name="AutoShape 10" descr="Image result for images of creation of man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842" name="AutoShape 2" descr="Image result for images of clocks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7890" name="AutoShape 2" descr="Image result for images of magnifying glasses-burning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7892" name="AutoShape 4" descr="Image result for images of magnifying glasses-burning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9938" name="AutoShape 2" descr="Image result for images of values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9940" name="AutoShape 4" descr="Image result for images of values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051720" y="4777988"/>
            <a:ext cx="5688632" cy="52322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</a:rPr>
              <a:t>3. Secondary School Education</a:t>
            </a:r>
            <a:endParaRPr lang="en-GB" sz="2800" b="1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15816" y="3356992"/>
            <a:ext cx="5400600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5. Professional Diploma</a:t>
            </a:r>
            <a:endParaRPr lang="en-GB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491880" y="2636912"/>
            <a:ext cx="504056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</a:rPr>
              <a:t>6. Bachelor’s Degree</a:t>
            </a:r>
            <a:endParaRPr lang="en-GB" sz="2800" b="1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67944" y="1916832"/>
            <a:ext cx="4680520" cy="52322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7. Master’s Degree</a:t>
            </a:r>
            <a:endParaRPr lang="en-GB" sz="2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355976" y="1249596"/>
            <a:ext cx="4536504" cy="52322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8. Doctoral Degree</a:t>
            </a:r>
            <a:endParaRPr lang="en-GB" sz="2800" b="1" dirty="0"/>
          </a:p>
        </p:txBody>
      </p:sp>
      <p:cxnSp>
        <p:nvCxnSpPr>
          <p:cNvPr id="20" name="Straight Arrow Connector 19"/>
          <p:cNvCxnSpPr/>
          <p:nvPr/>
        </p:nvCxnSpPr>
        <p:spPr bwMode="auto">
          <a:xfrm flipV="1">
            <a:off x="179512" y="1124744"/>
            <a:ext cx="3888432" cy="4896544"/>
          </a:xfrm>
          <a:prstGeom prst="straightConnector1">
            <a:avLst/>
          </a:prstGeom>
          <a:solidFill>
            <a:schemeClr val="accent1"/>
          </a:solidFill>
          <a:ln w="127000" cap="flat" cmpd="sng" algn="ctr">
            <a:solidFill>
              <a:srgbClr val="FFFF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21" name="TextBox 20"/>
          <p:cNvSpPr txBox="1"/>
          <p:nvPr/>
        </p:nvSpPr>
        <p:spPr>
          <a:xfrm rot="18499742">
            <a:off x="-673515" y="2544579"/>
            <a:ext cx="5131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Arial Black" pitchFamily="34" charset="0"/>
              </a:rPr>
              <a:t>Transformative Education or </a:t>
            </a:r>
          </a:p>
          <a:p>
            <a:r>
              <a:rPr lang="en-US" sz="2000" b="1" dirty="0" smtClean="0">
                <a:solidFill>
                  <a:srgbClr val="FF0000"/>
                </a:solidFill>
                <a:latin typeface="Arial Black" pitchFamily="34" charset="0"/>
              </a:rPr>
              <a:t>“Scaling the Heights of Education”</a:t>
            </a:r>
            <a:endParaRPr lang="en-GB" sz="20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55576" y="6146140"/>
            <a:ext cx="5976664" cy="52322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</a:rPr>
              <a:t>1. Early Childhood Development</a:t>
            </a:r>
            <a:endParaRPr lang="en-GB" sz="2800" b="1" dirty="0">
              <a:solidFill>
                <a:srgbClr val="0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59632" y="5426060"/>
            <a:ext cx="5976664" cy="52322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</a:rPr>
              <a:t>2. Primary School Education</a:t>
            </a:r>
            <a:endParaRPr lang="en-GB" sz="2800" b="1" dirty="0">
              <a:solidFill>
                <a:srgbClr val="0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339752" y="4077072"/>
            <a:ext cx="5616624" cy="523220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</a:rPr>
              <a:t>4. Professional Certificate</a:t>
            </a:r>
            <a:endParaRPr lang="en-GB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1" animBg="1"/>
      <p:bldP spid="16" grpId="0" animBg="1"/>
      <p:bldP spid="17" grpId="0" animBg="1"/>
      <p:bldP spid="18" grpId="0" animBg="1"/>
      <p:bldP spid="22" grpId="0" animBg="1"/>
      <p:bldP spid="23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936104"/>
          </a:xfrm>
        </p:spPr>
        <p:txBody>
          <a:bodyPr/>
          <a:lstStyle/>
          <a:p>
            <a:r>
              <a:rPr lang="en-US" sz="3200" b="1" u="sng" dirty="0" smtClean="0">
                <a:solidFill>
                  <a:srgbClr val="FF0000"/>
                </a:solidFill>
              </a:rPr>
              <a:t>Education</a:t>
            </a:r>
            <a:r>
              <a:rPr lang="en-US" sz="3200" b="1" dirty="0" smtClean="0">
                <a:solidFill>
                  <a:srgbClr val="FF0000"/>
                </a:solidFill>
              </a:rPr>
              <a:t> is Key to Transformation and Positioning for Excellence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33796" name="AutoShape 4" descr="Image result for images of creation of man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798" name="AutoShape 6" descr="Image result for images of creation of man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00" name="AutoShape 8" descr="Image result for images of creation of man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02" name="AutoShape 10" descr="Image result for images of creation of man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842" name="AutoShape 2" descr="Image result for images of clocks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7890" name="AutoShape 2" descr="Image result for images of magnifying glasses-burning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7892" name="AutoShape 4" descr="Image result for images of magnifying glasses-burning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9938" name="AutoShape 2" descr="Image result for images of values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9940" name="AutoShape 4" descr="Image result for images of values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1259632" y="4797152"/>
            <a:ext cx="5616624" cy="461665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1. </a:t>
            </a:r>
            <a:r>
              <a:rPr lang="en-US" sz="2400" b="1" u="sng" dirty="0" smtClean="0">
                <a:solidFill>
                  <a:srgbClr val="FFFF00"/>
                </a:solidFill>
                <a:latin typeface="Arial Black" pitchFamily="34" charset="0"/>
              </a:rPr>
              <a:t>Recognize, Describe, Define</a:t>
            </a:r>
            <a:endParaRPr lang="en-GB" sz="24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1720" y="3933056"/>
            <a:ext cx="5616624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2700" b="1" dirty="0" smtClean="0"/>
              <a:t>2. </a:t>
            </a:r>
            <a:r>
              <a:rPr lang="en-US" sz="2400" b="1" dirty="0" smtClean="0">
                <a:latin typeface="Arial Black" pitchFamily="34" charset="0"/>
              </a:rPr>
              <a:t>Compare and Contrast</a:t>
            </a:r>
            <a:endParaRPr lang="en-GB" sz="2700" b="1" dirty="0">
              <a:latin typeface="Arial Black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83768" y="2996952"/>
            <a:ext cx="568863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700" b="1" dirty="0" smtClean="0">
                <a:solidFill>
                  <a:srgbClr val="000000"/>
                </a:solidFill>
              </a:rPr>
              <a:t>3. </a:t>
            </a:r>
            <a:r>
              <a:rPr lang="en-US" sz="2700" b="1" dirty="0" smtClean="0">
                <a:solidFill>
                  <a:srgbClr val="000000"/>
                </a:solidFill>
                <a:latin typeface="Arial Black" pitchFamily="34" charset="0"/>
              </a:rPr>
              <a:t>Deduct and Induct</a:t>
            </a:r>
            <a:endParaRPr lang="en-GB" sz="2700" b="1" dirty="0">
              <a:solidFill>
                <a:srgbClr val="000000"/>
              </a:solidFill>
              <a:latin typeface="Arial Black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59832" y="2060848"/>
            <a:ext cx="5904656" cy="507831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US" sz="2700" b="1" dirty="0" smtClean="0"/>
              <a:t>4. </a:t>
            </a:r>
            <a:r>
              <a:rPr lang="en-US" sz="2700" b="1" dirty="0" smtClean="0">
                <a:latin typeface="Arial Black" pitchFamily="34" charset="0"/>
              </a:rPr>
              <a:t>Synthesize</a:t>
            </a:r>
            <a:endParaRPr lang="en-GB" sz="2700" b="1" dirty="0">
              <a:latin typeface="Arial Black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35896" y="1196752"/>
            <a:ext cx="5472608" cy="50783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2700" b="1" dirty="0" smtClean="0">
                <a:latin typeface="Arial Black" pitchFamily="34" charset="0"/>
              </a:rPr>
              <a:t>5. Discover</a:t>
            </a:r>
            <a:endParaRPr lang="en-GB" sz="2700" b="1" dirty="0">
              <a:latin typeface="Arial Black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 flipV="1">
            <a:off x="683568" y="1124744"/>
            <a:ext cx="2808312" cy="4176464"/>
          </a:xfrm>
          <a:prstGeom prst="straightConnector1">
            <a:avLst/>
          </a:prstGeom>
          <a:solidFill>
            <a:schemeClr val="accent1"/>
          </a:solidFill>
          <a:ln w="127000" cap="flat" cmpd="sng" algn="ctr">
            <a:solidFill>
              <a:srgbClr val="FFFF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21" name="TextBox 20"/>
          <p:cNvSpPr txBox="1"/>
          <p:nvPr/>
        </p:nvSpPr>
        <p:spPr>
          <a:xfrm rot="18292079">
            <a:off x="-917157" y="2639613"/>
            <a:ext cx="5131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Arial Black" pitchFamily="34" charset="0"/>
              </a:rPr>
              <a:t>Transformative Education or </a:t>
            </a:r>
          </a:p>
          <a:p>
            <a:r>
              <a:rPr lang="en-US" sz="2000" b="1" dirty="0" smtClean="0">
                <a:solidFill>
                  <a:srgbClr val="FF0000"/>
                </a:solidFill>
                <a:latin typeface="Arial Black" pitchFamily="34" charset="0"/>
              </a:rPr>
              <a:t>“Scaling the Heights of Education</a:t>
            </a:r>
            <a:r>
              <a:rPr lang="en-US" sz="2000" b="1" dirty="0" smtClean="0">
                <a:latin typeface="Arial Black" pitchFamily="34" charset="0"/>
              </a:rPr>
              <a:t>”</a:t>
            </a:r>
            <a:endParaRPr lang="en-GB" sz="2000" b="1" dirty="0">
              <a:latin typeface="Arial Black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9512" y="5373216"/>
            <a:ext cx="87849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>
                <a:solidFill>
                  <a:srgbClr val="FF0000"/>
                </a:solidFill>
                <a:latin typeface="Arial Black" pitchFamily="34" charset="0"/>
              </a:rPr>
              <a:t>Evidence-generation and knowledge </a:t>
            </a:r>
            <a:r>
              <a:rPr lang="en-US" sz="2800" dirty="0" smtClean="0">
                <a:solidFill>
                  <a:srgbClr val="FF0000"/>
                </a:solidFill>
              </a:rPr>
              <a:t>management is key to transformation and positioning for excellence</a:t>
            </a:r>
            <a:endParaRPr lang="en-GB" sz="24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792088"/>
          </a:xfrm>
        </p:spPr>
        <p:txBody>
          <a:bodyPr/>
          <a:lstStyle/>
          <a:p>
            <a:r>
              <a:rPr lang="en-US" sz="3200" b="1" u="sng" dirty="0" smtClean="0">
                <a:solidFill>
                  <a:srgbClr val="FF0000"/>
                </a:solidFill>
              </a:rPr>
              <a:t>Education</a:t>
            </a:r>
            <a:r>
              <a:rPr lang="en-US" sz="3200" b="1" dirty="0" smtClean="0">
                <a:solidFill>
                  <a:srgbClr val="FF0000"/>
                </a:solidFill>
              </a:rPr>
              <a:t> is Key to Transformation and Positioning for Excellence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33796" name="AutoShape 4" descr="Image result for images of creation of man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798" name="AutoShape 6" descr="Image result for images of creation of man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00" name="AutoShape 8" descr="Image result for images of creation of man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02" name="AutoShape 10" descr="Image result for images of creation of man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842" name="AutoShape 2" descr="Image result for images of clocks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7890" name="AutoShape 2" descr="Image result for images of magnifying glasses-burning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7892" name="AutoShape 4" descr="Image result for images of magnifying glasses-burning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9938" name="AutoShape 2" descr="Image result for images of values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9940" name="AutoShape 4" descr="Image result for images of values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1259632" y="4273932"/>
            <a:ext cx="5616624" cy="523220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</a:rPr>
              <a:t>1. </a:t>
            </a:r>
            <a:r>
              <a:rPr lang="en-US" sz="2800" b="1" u="sng" dirty="0" smtClean="0">
                <a:solidFill>
                  <a:srgbClr val="FFFF00"/>
                </a:solidFill>
                <a:latin typeface="Arial Black" pitchFamily="34" charset="0"/>
              </a:rPr>
              <a:t>Data</a:t>
            </a:r>
            <a:endParaRPr lang="en-GB" sz="28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02605" y="3415661"/>
            <a:ext cx="5616624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2700" b="1" dirty="0" smtClean="0"/>
              <a:t>2. </a:t>
            </a:r>
            <a:r>
              <a:rPr lang="en-US" sz="2700" b="1" dirty="0" smtClean="0">
                <a:latin typeface="Arial Black" pitchFamily="34" charset="0"/>
              </a:rPr>
              <a:t>Information</a:t>
            </a:r>
            <a:endParaRPr lang="en-GB" sz="2700" b="1" dirty="0">
              <a:latin typeface="Arial Black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27784" y="2650431"/>
            <a:ext cx="568863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700" b="1" dirty="0" smtClean="0">
                <a:solidFill>
                  <a:srgbClr val="000000"/>
                </a:solidFill>
              </a:rPr>
              <a:t>3. </a:t>
            </a:r>
            <a:r>
              <a:rPr lang="en-US" sz="2700" b="1" dirty="0" smtClean="0">
                <a:solidFill>
                  <a:srgbClr val="000000"/>
                </a:solidFill>
                <a:latin typeface="Arial Black" pitchFamily="34" charset="0"/>
              </a:rPr>
              <a:t>Knowledge</a:t>
            </a:r>
            <a:endParaRPr lang="en-GB" sz="2700" b="1" dirty="0">
              <a:solidFill>
                <a:srgbClr val="000000"/>
              </a:solidFill>
              <a:latin typeface="Arial Black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81409" y="1844824"/>
            <a:ext cx="5904656" cy="507831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US" sz="2700" b="1" dirty="0" smtClean="0"/>
              <a:t>4. </a:t>
            </a:r>
            <a:r>
              <a:rPr lang="en-US" sz="2700" b="1" dirty="0" smtClean="0">
                <a:latin typeface="Arial Black" pitchFamily="34" charset="0"/>
              </a:rPr>
              <a:t>Wisdom</a:t>
            </a:r>
            <a:endParaRPr lang="en-GB" sz="2700" b="1" dirty="0">
              <a:latin typeface="Arial Black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71392" y="1124744"/>
            <a:ext cx="5472608" cy="50783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2700" b="1" dirty="0" smtClean="0">
                <a:latin typeface="Arial Black" pitchFamily="34" charset="0"/>
              </a:rPr>
              <a:t>5. Application</a:t>
            </a:r>
            <a:endParaRPr lang="en-GB" sz="2700" b="1" dirty="0">
              <a:latin typeface="Arial Black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 flipV="1">
            <a:off x="683568" y="1124744"/>
            <a:ext cx="2808312" cy="4176464"/>
          </a:xfrm>
          <a:prstGeom prst="straightConnector1">
            <a:avLst/>
          </a:prstGeom>
          <a:solidFill>
            <a:schemeClr val="accent1"/>
          </a:solidFill>
          <a:ln w="127000" cap="flat" cmpd="sng" algn="ctr">
            <a:solidFill>
              <a:srgbClr val="FFFF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21" name="TextBox 20"/>
          <p:cNvSpPr txBox="1"/>
          <p:nvPr/>
        </p:nvSpPr>
        <p:spPr>
          <a:xfrm rot="18292079">
            <a:off x="-796671" y="2639613"/>
            <a:ext cx="5131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Arial Black" pitchFamily="34" charset="0"/>
              </a:rPr>
              <a:t>Transformative Education or </a:t>
            </a:r>
          </a:p>
          <a:p>
            <a:r>
              <a:rPr lang="en-US" sz="2000" b="1" dirty="0" smtClean="0">
                <a:solidFill>
                  <a:srgbClr val="FF0000"/>
                </a:solidFill>
                <a:latin typeface="Arial Black" pitchFamily="34" charset="0"/>
              </a:rPr>
              <a:t>“Scaling the Heights of Education</a:t>
            </a:r>
            <a:r>
              <a:rPr lang="en-US" sz="2000" b="1" dirty="0" smtClean="0">
                <a:latin typeface="Arial Black" pitchFamily="34" charset="0"/>
              </a:rPr>
              <a:t>”</a:t>
            </a:r>
            <a:endParaRPr lang="en-GB" sz="2000" b="1" dirty="0">
              <a:latin typeface="Arial Black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4088" y="5157192"/>
            <a:ext cx="872172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b="1" dirty="0" smtClean="0"/>
              <a:t>Facts based on observations</a:t>
            </a:r>
            <a:r>
              <a:rPr lang="en-US" sz="1900" b="1" u="sng" dirty="0"/>
              <a:t> :</a:t>
            </a:r>
            <a:r>
              <a:rPr lang="en-US" sz="1900" b="1" dirty="0" smtClean="0">
                <a:solidFill>
                  <a:srgbClr val="FF0000"/>
                </a:solidFill>
              </a:rPr>
              <a:t> </a:t>
            </a:r>
            <a:r>
              <a:rPr lang="en-US" sz="1900" b="1" u="sng" dirty="0" smtClean="0">
                <a:solidFill>
                  <a:srgbClr val="FF0000"/>
                </a:solidFill>
                <a:latin typeface="Arial Black" pitchFamily="34" charset="0"/>
              </a:rPr>
              <a:t>Data.</a:t>
            </a:r>
            <a:r>
              <a:rPr lang="en-US" sz="1900" b="1" dirty="0" smtClean="0">
                <a:solidFill>
                  <a:srgbClr val="FF0000"/>
                </a:solidFill>
              </a:rPr>
              <a:t> </a:t>
            </a:r>
            <a:r>
              <a:rPr lang="en-US" sz="1900" b="1" dirty="0" smtClean="0"/>
              <a:t>                                                       Adding meaning to data: </a:t>
            </a:r>
            <a:r>
              <a:rPr lang="en-US" sz="1900" b="1" u="sng" dirty="0" smtClean="0">
                <a:solidFill>
                  <a:srgbClr val="FF0000"/>
                </a:solidFill>
                <a:latin typeface="Arial Black" pitchFamily="34" charset="0"/>
              </a:rPr>
              <a:t>Information .</a:t>
            </a:r>
            <a:r>
              <a:rPr lang="en-US" sz="1900" b="1" u="sng" dirty="0" smtClean="0">
                <a:solidFill>
                  <a:schemeClr val="tx1">
                    <a:lumMod val="75000"/>
                  </a:schemeClr>
                </a:solidFill>
                <a:latin typeface="Arial Black" pitchFamily="34" charset="0"/>
              </a:rPr>
              <a:t>                                                             </a:t>
            </a:r>
            <a:r>
              <a:rPr lang="en-US" sz="1900" b="1" u="sng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sz="1900" b="1" dirty="0" smtClean="0"/>
              <a:t>Comparing meaning to what is already known:</a:t>
            </a:r>
            <a:r>
              <a:rPr lang="en-US" sz="1900" b="1" u="sng" dirty="0" smtClean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en-US" sz="1900" b="1" u="sng" dirty="0" smtClean="0">
                <a:solidFill>
                  <a:srgbClr val="FF0000"/>
                </a:solidFill>
                <a:latin typeface="Arial Black" pitchFamily="34" charset="0"/>
              </a:rPr>
              <a:t>Knowledge</a:t>
            </a:r>
            <a:r>
              <a:rPr lang="en-GB" sz="19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 .                       </a:t>
            </a:r>
            <a:r>
              <a:rPr lang="en-GB" sz="1900" b="1" dirty="0" smtClean="0">
                <a:solidFill>
                  <a:srgbClr val="FF0000"/>
                </a:solidFill>
              </a:rPr>
              <a:t> </a:t>
            </a:r>
            <a:r>
              <a:rPr lang="en-US" sz="1900" b="1" dirty="0" smtClean="0"/>
              <a:t>Lesson learned from the application of knowledge</a:t>
            </a:r>
            <a:r>
              <a:rPr lang="en-GB" sz="1900" b="1" dirty="0"/>
              <a:t>:</a:t>
            </a:r>
            <a:r>
              <a:rPr lang="en-US" sz="1900" b="1" u="sng" dirty="0" smtClean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en-US" sz="1900" b="1" u="sng" dirty="0" smtClean="0">
                <a:solidFill>
                  <a:srgbClr val="FF0000"/>
                </a:solidFill>
                <a:latin typeface="Arial Black" pitchFamily="34" charset="0"/>
              </a:rPr>
              <a:t>Wisdom.</a:t>
            </a:r>
            <a:r>
              <a:rPr lang="en-GB" sz="1900" b="1" dirty="0" smtClean="0">
                <a:solidFill>
                  <a:srgbClr val="FF0000"/>
                </a:solidFill>
              </a:rPr>
              <a:t>          </a:t>
            </a:r>
            <a:r>
              <a:rPr lang="en-US" sz="1900" b="1" dirty="0" smtClean="0"/>
              <a:t>Decisions, options, choices made based on data, information, knowledge and wisdom:</a:t>
            </a:r>
            <a:r>
              <a:rPr lang="en-US" sz="1900" b="1" u="sng" dirty="0" smtClean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en-US" sz="1900" b="1" u="sng" dirty="0" smtClean="0">
                <a:solidFill>
                  <a:srgbClr val="FF0000"/>
                </a:solidFill>
                <a:latin typeface="Arial Black" pitchFamily="34" charset="0"/>
              </a:rPr>
              <a:t>Application.</a:t>
            </a:r>
            <a:endParaRPr lang="en-GB" sz="19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936104"/>
          </a:xfrm>
        </p:spPr>
        <p:txBody>
          <a:bodyPr/>
          <a:lstStyle/>
          <a:p>
            <a:r>
              <a:rPr lang="en-US" sz="3200" b="1" u="sng" dirty="0" smtClean="0">
                <a:solidFill>
                  <a:srgbClr val="FF0000"/>
                </a:solidFill>
              </a:rPr>
              <a:t>Education</a:t>
            </a:r>
            <a:r>
              <a:rPr lang="en-US" sz="3200" b="1" dirty="0" smtClean="0">
                <a:solidFill>
                  <a:srgbClr val="FF0000"/>
                </a:solidFill>
              </a:rPr>
              <a:t> is Key to Transformation and Positioning for Excellence</a:t>
            </a:r>
            <a:endParaRPr lang="en-GB" sz="2300" b="1" dirty="0">
              <a:solidFill>
                <a:srgbClr val="FF0000"/>
              </a:solidFill>
            </a:endParaRPr>
          </a:p>
        </p:txBody>
      </p:sp>
      <p:sp>
        <p:nvSpPr>
          <p:cNvPr id="33796" name="AutoShape 4" descr="Image result for images of creation of man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798" name="AutoShape 6" descr="Image result for images of creation of man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00" name="AutoShape 8" descr="Image result for images of creation of man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02" name="AutoShape 10" descr="Image result for images of creation of man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842" name="AutoShape 2" descr="Image result for images of clocks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7890" name="AutoShape 2" descr="Image result for images of magnifying glasses-burning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7892" name="AutoShape 4" descr="Image result for images of magnifying glasses-burning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9938" name="AutoShape 2" descr="Image result for images of values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9940" name="AutoShape 4" descr="Image result for images of values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1259632" y="4797152"/>
            <a:ext cx="5616624" cy="523220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</a:rPr>
              <a:t>1. </a:t>
            </a:r>
            <a:r>
              <a:rPr lang="en-US" sz="2800" b="1" dirty="0" smtClean="0">
                <a:solidFill>
                  <a:srgbClr val="FFFF00"/>
                </a:solidFill>
                <a:latin typeface="Arial Black" pitchFamily="34" charset="0"/>
              </a:rPr>
              <a:t>Resources</a:t>
            </a:r>
            <a:endParaRPr lang="en-GB" sz="28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1720" y="3933056"/>
            <a:ext cx="5616624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2700" b="1" dirty="0" smtClean="0"/>
              <a:t>2. </a:t>
            </a:r>
            <a:r>
              <a:rPr lang="en-US" sz="2700" b="1" dirty="0" smtClean="0">
                <a:latin typeface="Arial Black" pitchFamily="34" charset="0"/>
              </a:rPr>
              <a:t>Social interactions</a:t>
            </a:r>
            <a:endParaRPr lang="en-GB" sz="2700" b="1" dirty="0">
              <a:latin typeface="Arial Black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83768" y="2996952"/>
            <a:ext cx="568863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700" b="1" dirty="0" smtClean="0">
                <a:solidFill>
                  <a:srgbClr val="000000"/>
                </a:solidFill>
              </a:rPr>
              <a:t>3. </a:t>
            </a:r>
            <a:r>
              <a:rPr lang="en-US" sz="2700" b="1" dirty="0" smtClean="0">
                <a:solidFill>
                  <a:srgbClr val="000000"/>
                </a:solidFill>
                <a:latin typeface="Arial Black" pitchFamily="34" charset="0"/>
              </a:rPr>
              <a:t>Fairness &amp; Justice</a:t>
            </a:r>
            <a:endParaRPr lang="en-GB" sz="2700" b="1" dirty="0">
              <a:solidFill>
                <a:srgbClr val="000000"/>
              </a:solidFill>
              <a:latin typeface="Arial Black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59832" y="2060848"/>
            <a:ext cx="5904656" cy="507831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US" sz="2700" b="1" dirty="0" smtClean="0"/>
              <a:t>4. </a:t>
            </a:r>
            <a:r>
              <a:rPr lang="en-US" sz="2700" b="1" dirty="0" smtClean="0">
                <a:latin typeface="Arial Black" pitchFamily="34" charset="0"/>
              </a:rPr>
              <a:t>Education</a:t>
            </a:r>
            <a:endParaRPr lang="en-GB" sz="2700" b="1" dirty="0">
              <a:latin typeface="Arial Black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35896" y="1196752"/>
            <a:ext cx="5472608" cy="50783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2700" b="1" dirty="0" smtClean="0">
                <a:latin typeface="Arial Black" pitchFamily="34" charset="0"/>
              </a:rPr>
              <a:t>5. Values</a:t>
            </a:r>
            <a:endParaRPr lang="en-GB" sz="2700" b="1" dirty="0">
              <a:latin typeface="Arial Black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 flipV="1">
            <a:off x="683568" y="1124744"/>
            <a:ext cx="2808312" cy="4176464"/>
          </a:xfrm>
          <a:prstGeom prst="straightConnector1">
            <a:avLst/>
          </a:prstGeom>
          <a:solidFill>
            <a:schemeClr val="accent1"/>
          </a:solidFill>
          <a:ln w="127000" cap="flat" cmpd="sng" algn="ctr">
            <a:solidFill>
              <a:srgbClr val="FFFF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21" name="TextBox 20"/>
          <p:cNvSpPr txBox="1"/>
          <p:nvPr/>
        </p:nvSpPr>
        <p:spPr>
          <a:xfrm rot="18292079">
            <a:off x="-917157" y="2639613"/>
            <a:ext cx="5131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Arial Black" pitchFamily="34" charset="0"/>
              </a:rPr>
              <a:t>Transformative Education or </a:t>
            </a:r>
          </a:p>
          <a:p>
            <a:r>
              <a:rPr lang="en-US" sz="2000" b="1" dirty="0" smtClean="0">
                <a:latin typeface="Arial Black" pitchFamily="34" charset="0"/>
              </a:rPr>
              <a:t>“Scaling the Heights of Education”</a:t>
            </a:r>
            <a:endParaRPr lang="en-GB" sz="2000" b="1" dirty="0">
              <a:latin typeface="Arial Black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9512" y="5373216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Our values and guiding principles, education, perceived fairness or justice of affairs, social interactions and resources guides transformation and positioning for excellence</a:t>
            </a:r>
            <a:endParaRPr lang="en-GB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/>
    </p:bldLst>
  </p:timing>
</p:sld>
</file>

<file path=ppt/theme/theme1.xml><?xml version="1.0" encoding="utf-8"?>
<a:theme xmlns:a="http://schemas.openxmlformats.org/drawingml/2006/main" name="Beam design template">
  <a:themeElements>
    <a:clrScheme name="Office Theme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 design template</Template>
  <TotalTime>2075</TotalTime>
  <Words>744</Words>
  <Application>Microsoft Office PowerPoint</Application>
  <PresentationFormat>On-screen Show (4:3)</PresentationFormat>
  <Paragraphs>109</Paragraphs>
  <Slides>17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Arial Black</vt:lpstr>
      <vt:lpstr>Calibri</vt:lpstr>
      <vt:lpstr>Lucida Handwriting</vt:lpstr>
      <vt:lpstr>Wingdings</vt:lpstr>
      <vt:lpstr>Beam design template</vt:lpstr>
      <vt:lpstr>Scaling the Heights of Education:  </vt:lpstr>
      <vt:lpstr>PowerPoint Presentation</vt:lpstr>
      <vt:lpstr>Quotes - Youth</vt:lpstr>
      <vt:lpstr>What is Education?</vt:lpstr>
      <vt:lpstr>How do we achieve this in medical education MENTORSHIP</vt:lpstr>
      <vt:lpstr>Education is Key to Transformation and Positioning for Excellence</vt:lpstr>
      <vt:lpstr>Education is Key to Transformation and Positioning for Excellence</vt:lpstr>
      <vt:lpstr>Education is Key to Transformation and Positioning for Excellence</vt:lpstr>
      <vt:lpstr>Education is Key to Transformation and Positioning for Excellence</vt:lpstr>
      <vt:lpstr>Godly Education + Godly Beliefs + Godly Actions = Godly Transformation and Godly Positioning for Godly Excellence</vt:lpstr>
      <vt:lpstr>The power of belief and religion results in dramatic personal and professional transformation. This goes beyond development and performance. It may result in self-sacrifice</vt:lpstr>
      <vt:lpstr>Education is Key to Transformation and Positioning for Excellence</vt:lpstr>
      <vt:lpstr>Education is Key to Transformation and Positioning for Excellence achievable through proper mentorship</vt:lpstr>
      <vt:lpstr>Study Villas Wi-Fi Enabled</vt:lpstr>
      <vt:lpstr>PowerPoint Presentation</vt:lpstr>
      <vt:lpstr>PowerPoint Presentation</vt:lpstr>
      <vt:lpstr>THE END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Transforming and Positioning for Excellence</dc:title>
  <dc:creator>Eliab Seroney Some</dc:creator>
  <cp:lastModifiedBy>UBUNTU LIB</cp:lastModifiedBy>
  <cp:revision>101</cp:revision>
  <cp:lastPrinted>2015-08-27T07:40:25Z</cp:lastPrinted>
  <dcterms:created xsi:type="dcterms:W3CDTF">2015-03-07T12:34:31Z</dcterms:created>
  <dcterms:modified xsi:type="dcterms:W3CDTF">2016-04-18T11:34:56Z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TC102037581033</vt:lpwstr>
  </property>
</Properties>
</file>